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29"/>
  </p:notesMasterIdLst>
  <p:sldIdLst>
    <p:sldId id="257" r:id="rId2"/>
    <p:sldId id="259" r:id="rId3"/>
    <p:sldId id="260" r:id="rId4"/>
    <p:sldId id="261" r:id="rId5"/>
    <p:sldId id="283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709" autoAdjust="0"/>
  </p:normalViewPr>
  <p:slideViewPr>
    <p:cSldViewPr>
      <p:cViewPr varScale="1">
        <p:scale>
          <a:sx n="56" d="100"/>
          <a:sy n="56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37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BBA6E-A256-4634-B9A6-C060E396B96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2C83A-87AC-4AD6-BFFA-B5B5FAC40C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35391F-93D1-44FC-8E61-9CACCCC215CF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FB880D-ECD3-4565-B99B-BA716C48A80D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7983B6-9479-488C-AAE7-1B13CB360190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333375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30750" y="1347788"/>
            <a:ext cx="3803650" cy="238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30750" y="3881438"/>
            <a:ext cx="3803650" cy="238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333375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333375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30750" y="1347788"/>
            <a:ext cx="3803650" cy="238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30750" y="3881438"/>
            <a:ext cx="3803650" cy="238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036939-F4C6-40F6-A634-A2CB53C6B223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4F630A-0482-4603-AAC7-4AD8F96099DE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5A717-1254-4CE0-92F5-17BC4095C521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FAF69E-5141-4CFD-B5D9-E1D832A86BF6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F44A36-CD62-435A-8B32-80241F2409CD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DF1FE4-8F68-420A-AF21-F04F87F7CA53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6BA561-7582-410C-96FB-4C0A9E473806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34AC11-550B-483F-8E6B-4512ECA5D124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EA3B196-F854-432A-BEC7-74B201B5BDE6}" type="datetime1">
              <a:rPr lang="ru-RU" smtClean="0"/>
              <a:pPr/>
              <a:t>15.10.2014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1044;&#1086;&#1084;&#1072;&#1096;&#1085;&#1080;&#1081;%20&#1101;&#1082;&#1089;&#1087;&#1077;&#1088;&#1080;&#1084;&#1077;&#1085;&#1090;.doc" TargetMode="Externa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.yandex.ru/search.xml?text=%D0%B4%D0%B8%D1%84%D1%84%D1%83%D0%B7%D0%B8%D1%8F&amp;where=all" TargetMode="External"/><Relationship Id="rId2" Type="http://schemas.openxmlformats.org/officeDocument/2006/relationships/hyperlink" Target="http://schoolcollection.edu.ru/catalog/rubr/8f5d7210-86a6-11da-a72b-0800200c9a66/21764/?&amp;rubric_id%5b%5d=21764&amp;sort=orde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xumuk.ru/encyklopedia/1442.html3.http:/www.utube.ru/pages/video/160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3.exe" TargetMode="External"/><Relationship Id="rId2" Type="http://schemas.openxmlformats.org/officeDocument/2006/relationships/slide" Target="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557338"/>
            <a:ext cx="7993062" cy="35147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400" dirty="0" smtClean="0">
                <a:hlinkClick r:id="rId2" action="ppaction://hlinksldjump"/>
              </a:rPr>
              <a:t>Диффузия в газах, жидкостях и твердых телах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7 класс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en-US" sz="2000" dirty="0" smtClean="0"/>
          </a:p>
        </p:txBody>
      </p:sp>
      <p:pic>
        <p:nvPicPr>
          <p:cNvPr id="3075" name="Picture 9" descr="движ молекул 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357562"/>
            <a:ext cx="3348038" cy="28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391400" cy="1071546"/>
          </a:xfrm>
        </p:spPr>
        <p:txBody>
          <a:bodyPr/>
          <a:lstStyle/>
          <a:p>
            <a:pPr eaLnBrk="1" hangingPunct="1"/>
            <a:r>
              <a:rPr lang="ru-RU" dirty="0" smtClean="0"/>
              <a:t>Вывод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899400" cy="2009775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/>
              <a:t>Сделайте вывод, где происходит диффузия быстрее: в газах или в жидкостях? Почему?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CC3300"/>
                </a:solidFill>
              </a:rPr>
              <a:t>Диффузия в газах происходит быстрее, чем в жидкостях.</a:t>
            </a:r>
          </a:p>
        </p:txBody>
      </p:sp>
      <p:pic>
        <p:nvPicPr>
          <p:cNvPr id="162820" name="Picture 4" descr="Фото0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3357563"/>
            <a:ext cx="3175000" cy="2381250"/>
          </a:xfrm>
          <a:noFill/>
          <a:ln>
            <a:solidFill>
              <a:schemeClr val="accent2"/>
            </a:solidFill>
          </a:ln>
        </p:spPr>
      </p:pic>
      <p:pic>
        <p:nvPicPr>
          <p:cNvPr id="16282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638" y="3429000"/>
            <a:ext cx="3656012" cy="2278063"/>
          </a:xfr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Oval 2"/>
          <p:cNvSpPr>
            <a:spLocks noChangeArrowheads="1"/>
          </p:cNvSpPr>
          <p:nvPr/>
        </p:nvSpPr>
        <p:spPr bwMode="auto">
          <a:xfrm>
            <a:off x="971550" y="55165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35" name="Oval 3"/>
          <p:cNvSpPr>
            <a:spLocks noChangeArrowheads="1"/>
          </p:cNvSpPr>
          <p:nvPr/>
        </p:nvSpPr>
        <p:spPr bwMode="auto">
          <a:xfrm>
            <a:off x="7380288" y="28527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36" name="Oval 4"/>
          <p:cNvSpPr>
            <a:spLocks noChangeArrowheads="1"/>
          </p:cNvSpPr>
          <p:nvPr/>
        </p:nvSpPr>
        <p:spPr bwMode="auto">
          <a:xfrm>
            <a:off x="4932363" y="69215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37" name="Oval 5"/>
          <p:cNvSpPr>
            <a:spLocks noChangeArrowheads="1"/>
          </p:cNvSpPr>
          <p:nvPr/>
        </p:nvSpPr>
        <p:spPr bwMode="auto">
          <a:xfrm>
            <a:off x="7308850" y="587692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38" name="Oval 6"/>
          <p:cNvSpPr>
            <a:spLocks noChangeArrowheads="1"/>
          </p:cNvSpPr>
          <p:nvPr/>
        </p:nvSpPr>
        <p:spPr bwMode="auto">
          <a:xfrm>
            <a:off x="1619250" y="38608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39" name="Oval 7"/>
          <p:cNvSpPr>
            <a:spLocks noChangeArrowheads="1"/>
          </p:cNvSpPr>
          <p:nvPr/>
        </p:nvSpPr>
        <p:spPr bwMode="auto">
          <a:xfrm>
            <a:off x="4211638" y="38608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40" name="Oval 8"/>
          <p:cNvSpPr>
            <a:spLocks noChangeArrowheads="1"/>
          </p:cNvSpPr>
          <p:nvPr/>
        </p:nvSpPr>
        <p:spPr bwMode="auto">
          <a:xfrm>
            <a:off x="1476375" y="12684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2643174" y="428604"/>
            <a:ext cx="4286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FFFF"/>
                </a:solidFill>
                <a:latin typeface="Verdana" pitchFamily="34" charset="0"/>
              </a:rPr>
              <a:t>ГАЗЫ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2.19653E-6 C 0.00574 -0.00994 0.01337 -0.01295 0.02067 -0.02104 C 0.03525 -0.03745 0.05261 -0.05503 0.07153 -0.06127 C 0.07709 -0.07237 0.08837 -0.07699 0.09688 -0.08439 C 0.10157 -0.08878 0.1066 -0.09225 0.11112 -0.09734 C 0.12692 -0.11399 0.11181 -0.10312 0.12553 -0.11191 C 0.13386 -0.12347 0.14376 -0.14266 0.15556 -0.14798 C 0.15799 -0.15283 0.16129 -0.1563 0.16355 -0.16069 C 0.16442 -0.16254 0.1639 -0.16532 0.16511 -0.16693 C 0.16633 -0.16855 0.16841 -0.16832 0.16997 -0.16902 C 0.17709 -0.18358 0.17258 -0.18011 0.18108 -0.18381 C 0.1849 -0.18705 0.18733 -0.19029 0.19046 -0.19445 C 0.21424 -0.19352 0.23872 -0.19745 0.26199 -0.19029 C 0.26337 -0.18982 0.2639 -0.18705 0.26511 -0.18589 C 0.27205 -0.18011 0.2816 -0.17873 0.2889 -0.17318 C 0.30001 -0.16462 0.31181 -0.1563 0.32379 -0.15006 C 0.33942 -0.14196 0.35556 -0.1378 0.37153 -0.1311 C 0.40348 -0.11745 0.43299 -0.10196 0.46667 -0.09734 C 0.47657 -0.09179 0.48699 -0.08786 0.49688 -0.08231 C 0.5014 -0.08 0.50487 -0.07445 0.50955 -0.07191 C 0.5158 -0.06867 0.5224 -0.06682 0.52865 -0.06358 C 0.53386 -0.06058 0.53959 -0.05873 0.54445 -0.0548 C 0.54862 -0.05133 0.55712 -0.04439 0.55712 -0.04439 C 0.56025 -0.03237 0.55626 -0.04162 0.56667 -0.03584 C 0.5698 -0.03399 0.57171 -0.02982 0.57466 -0.02751 C 0.58247 -0.0215 0.58056 -0.02312 0.59046 -0.02104 C 0.59862 -0.01572 0.60591 -0.00832 0.61442 -0.00439 C 0.62049 -0.00115 0.62709 -0.00069 0.63334 0.00208 C 0.64237 0.01411 0.63317 0.00439 0.64601 0.01064 C 0.64775 0.01156 0.64931 0.01318 0.65087 0.0148 C 0.65209 0.01596 0.65261 0.0185 0.654 0.01919 C 0.65799 0.0215 0.66268 0.02104 0.66667 0.02335 C 0.66893 0.02451 0.67084 0.02659 0.6731 0.02752 C 0.6783 0.02913 0.6889 0.03168 0.6889 0.03168 C 0.69653 0.037 0.70487 0.03769 0.71268 0.04231 C 0.71962 0.04624 0.7264 0.05156 0.73334 0.05503 C 0.74324 0.06012 0.75348 0.06335 0.76355 0.06775 C 0.77258 0.07168 0.78195 0.07214 0.79046 0.07838 C 0.7856 0.08486 0.78299 0.08763 0.77935 0.09503 C 0.77813 0.09781 0.77778 0.10127 0.77622 0.10359 C 0.77431 0.10659 0.76789 0.11191 0.76511 0.11422 C 0.75851 0.12648 0.75226 0.13827 0.74133 0.14174 C 0.73074 0.16278 0.74775 0.1311 0.73178 0.15237 C 0.73021 0.15445 0.73004 0.15838 0.72865 0.1607 C 0.72587 0.16532 0.72223 0.16925 0.7191 0.17341 C 0.71685 0.17642 0.71615 0.18081 0.71442 0.18405 C 0.71355 0.18567 0.71216 0.18682 0.71112 0.18821 C 0.70851 0.19885 0.69549 0.22497 0.6889 0.2326 C 0.68664 0.23538 0.68369 0.23676 0.68108 0.23885 C 0.67778 0.24624 0.67327 0.25272 0.66997 0.26012 C 0.66216 0.27746 0.67205 0.2652 0.66042 0.277 C 0.65626 0.29041 0.65087 0.30058 0.64289 0.31075 C 0.63369 0.34197 0.61546 0.36902 0.59844 0.3933 C 0.59341 0.40046 0.58681 0.40578 0.58265 0.41434 C 0.5724 0.43492 0.56129 0.46682 0.54601 0.48208 C 0.53924 0.49734 0.53004 0.50289 0.52379 0.51584 C 0.52275 0.51792 0.52205 0.5207 0.52067 0.52231 C 0.51893 0.52439 0.5165 0.52486 0.51442 0.52648 C 0.50521 0.53364 0.49636 0.54197 0.48733 0.5496 C 0.47796 0.55746 0.47084 0.57133 0.46199 0.57711 C 0.45678 0.58058 0.45001 0.58174 0.44445 0.58359 C 0.43664 0.59746 0.43803 0.60416 0.42379 0.60879 C 0.4191 0.61549 0.41702 0.61341 0.41268 0.62127 C 0.41216 0.62359 0.41181 0.6259 0.41112 0.62775 C 0.41025 0.63029 0.40869 0.63191 0.40799 0.63422 C 0.40712 0.63676 0.40747 0.64 0.40643 0.64255 C 0.40417 0.64879 0.39844 0.65965 0.39844 0.65965 C 0.39601 0.67237 0.39254 0.68324 0.3889 0.69549 C 0.38768 0.69965 0.3882 0.70497 0.38577 0.70821 C 0.38317 0.71168 0.37778 0.71885 0.37778 0.71885 C 0.37674 0.72162 0.37587 0.72463 0.37466 0.72717 C 0.37379 0.72879 0.37223 0.72971 0.37153 0.73156 C 0.36737 0.74104 0.37344 0.73549 0.36667 0.74636 C 0.36546 0.74821 0.3632 0.74867 0.36199 0.75052 C 0.35851 0.75584 0.35244 0.7674 0.35244 0.7674 C 0.3481 0.7852 0.35521 0.76 0.34445 0.78012 C 0.3349 0.79769 0.35122 0.78127 0.3382 0.79283 C 0.33664 0.79885 0.33542 0.80694 0.33178 0.81179 C 0.33039 0.81364 0.32709 0.81596 0.32709 0.81596 C 0.32553 0.81457 0.32379 0.81341 0.32223 0.81179 C 0.32049 0.80994 0.31945 0.80717 0.31754 0.80555 C 0.30817 0.79746 0.29289 0.79676 0.28265 0.79283 C 0.27657 0.79052 0.27101 0.78682 0.26511 0.78428 C 0.25435 0.77457 0.24254 0.76624 0.23178 0.75676 C 0.22605 0.75168 0.2224 0.7422 0.21754 0.73549 C 0.20765 0.7096 0.19254 0.6911 0.17466 0.67445 C 0.1665 0.66682 0.1573 0.65295 0.14775 0.64902 C 0.14358 0.6474 0.13924 0.64763 0.1349 0.64694 C 0.1231 0.63653 0.1073 0.63168 0.09376 0.62775 C 0.08699 0.62174 0.08004 0.61734 0.0731 0.6111 C 0.06633 0.60509 0.0573 0.59283 0.04931 0.58775 C 0.0415 0.58266 0.03195 0.58035 0.02379 0.57711 C 0.01945 0.57526 0.01546 0.57272 0.01112 0.57087 C 0.00903 0.56994 0.00695 0.56948 0.00487 0.56879 C -0.00138 0.56324 -0.00416 0.55584 -0.00954 0.5496 C -0.01579 0.54243 -0.02274 0.54243 -0.03003 0.53919 C -0.03506 0.52902 -0.04027 0.53041 -0.04913 0.52833 C -0.05989 0.52162 -0.07083 0.51769 -0.08246 0.51353 C -0.08836 0.50867 -0.09322 0.50544 -0.09999 0.50312 C -0.10399 0.50035 -0.10867 0.49989 -0.11267 0.49688 C -0.11562 0.49457 -0.1177 0.49064 -0.12065 0.48833 C -0.13229 0.47885 -0.14288 0.47492 -0.15555 0.46937 C -0.16423 0.46544 -0.17187 0.46104 -0.1809 0.45873 C -0.18975 0.45295 -0.19808 0.44833 -0.20781 0.44578 C -0.21371 0.43838 -0.20954 0.44185 -0.22222 0.44185 L 0.01112 -0.0104 L 0.03021 -0.02959 " pathEditMode="relative" ptsTypes="ffffffffffffffffffffffffffffffffffffffffffffffffffffffffffffffffffffffffffffffffffffffffffffffffffffffffAAA">
                                      <p:cBhvr>
                                        <p:cTn id="6" dur="3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21965E-6 C 0.00156 0.17596 -0.0007 0.35492 0.01111 0.53041 C 0.0118 0.55469 0.01371 0.5785 0.01424 0.60232 C 0.01719 0.71723 0.00104 0.68139 0.0191 0.71862 C 0.02031 0.75353 0.02014 0.757 0.02378 0.7822 C 0.02552 0.81943 0.02535 0.80463 0.02535 0.82659 C 0.02066 0.81734 0.01996 0.80971 0.01267 0.80324 C 0.00677 0.79122 -0.00903 0.7896 -0.0191 0.78636 C -0.02535 0.78428 -0.02326 0.78382 -0.03021 0.78012 C -0.04097 0.77457 -0.05226 0.76948 -0.06354 0.7674 C -0.06788 0.76324 -0.0717 0.75815 -0.07622 0.75445 C -0.0776 0.75353 -0.07934 0.75353 -0.0809 0.75237 C -0.08368 0.75075 -0.08629 0.74867 -0.08889 0.74636 C -0.09167 0.74359 -0.09392 0.74012 -0.09688 0.73781 C -0.10191 0.73364 -0.11424 0.73156 -0.11424 0.73156 C -0.12465 0.717 -0.10903 0.73734 -0.12222 0.72486 C -0.12465 0.72255 -0.12604 0.71908 -0.12847 0.71677 C -0.13038 0.71492 -0.13281 0.71376 -0.1349 0.71237 C -0.14254 0.7059 -0.1467 0.69711 -0.15556 0.69318 C -0.16476 0.68116 -0.1776 0.67006 -0.19045 0.6659 C -0.1974 0.65943 -0.20278 0.6511 -0.20955 0.64486 C -0.21667 0.63815 -0.22379 0.63769 -0.23177 0.63399 C -0.23837 0.62521 -0.24653 0.62243 -0.25556 0.61943 C -0.26615 0.60971 -0.27882 0.60671 -0.29045 0.60023 C -0.29635 0.59723 -0.30191 0.59284 -0.30799 0.58983 C -0.3151 0.58636 -0.32292 0.58428 -0.33021 0.58127 C -0.34219 0.57573 -0.35295 0.56833 -0.3651 0.56417 C -0.37379 0.55862 -0.38264 0.5526 -0.39201 0.5496 C -0.40399 0.53919 -0.41754 0.53665 -0.43021 0.52856 C -0.4342 0.52023 -0.43767 0.52023 -0.44445 0.51584 C -0.45417 0.50266 -0.45347 0.50474 -0.46667 0.49873 C -0.46979 0.49758 -0.47622 0.4948 -0.47622 0.4948 C -0.47778 0.49341 -0.47917 0.49133 -0.4809 0.49041 C -0.48403 0.48856 -0.49045 0.48625 -0.49045 0.48625 C -0.50347 0.47353 -0.4974 0.47792 -0.50799 0.47122 C -0.51458 0.45827 -0.5066 0.47099 -0.51736 0.46289 C -0.51927 0.46151 -0.52049 0.4585 -0.52222 0.45665 C -0.53073 0.44786 -0.52917 0.44925 -0.53646 0.44601 C -0.53802 0.4437 -0.53958 0.44162 -0.54132 0.43954 C -0.54427 0.43677 -0.5507 0.43122 -0.5507 0.43122 C -0.55816 0.41642 -0.55399 0.42104 -0.56181 0.41434 C -0.56267 0.41249 -0.56649 0.40486 -0.56823 0.40347 C -0.5783 0.397 -0.57778 0.39538 -0.57778 0.40162 C -0.57188 0.39422 -0.5691 0.39376 -0.56181 0.39122 C -0.55642 0.38636 -0.55052 0.37919 -0.54445 0.37619 C -0.5342 0.36694 -0.5217 0.36555 -0.50955 0.3637 C -0.50226 0.35885 -0.49514 0.35653 -0.48733 0.35307 C -0.47986 0.34983 -0.47552 0.34151 -0.46823 0.33827 C -0.46441 0.33064 -0.46042 0.32995 -0.45556 0.32347 C -0.45504 0.32139 -0.45521 0.31885 -0.45399 0.31723 C -0.45278 0.31561 -0.4507 0.31584 -0.44913 0.31492 C -0.44184 0.30983 -0.43507 0.30497 -0.42691 0.30243 C -0.41997 0.29596 -0.41285 0.29364 -0.40469 0.29156 C -0.39497 0.28139 -0.38195 0.27677 -0.36979 0.27284 C -0.36111 0.26659 -0.35191 0.26266 -0.34288 0.25804 C -0.3276 0.25018 -0.31302 0.24023 -0.29688 0.23677 C -0.27639 0.22336 -0.2559 0.21758 -0.2349 0.20717 C -0.21476 0.19723 -0.19566 0.18451 -0.17465 0.17758 C -0.1684 0.17226 -0.16233 0.17249 -0.15556 0.16902 C -0.15017 0.16671 -0.14497 0.16347 -0.13958 0.1607 C -0.13785 0.15977 -0.13663 0.15746 -0.1349 0.15653 C -0.12726 0.15191 -0.12552 0.1533 -0.1191 0.14775 C -0.1125 0.14197 -0.10486 0.13295 -0.09688 0.1311 C -0.0842 0.12786 -0.07135 0.12463 -0.05868 0.12047 C -0.0507 0.11515 -0.04722 0.11214 -0.03802 0.11006 C -0.02778 0.10012 -0.04028 0.11075 -0.02379 0.10336 C -0.02205 0.10289 -0.02083 0.10012 -0.0191 0.09943 C -0.01649 0.09827 -0.01372 0.09781 -0.01111 0.09734 C -0.00399 0.08717 0.00521 0.08763 0.01424 0.08255 C 0.02083 0.07838 0.02483 0.07399 0.03177 0.07191 C 0.0493 0.05827 0.02899 0.07237 0.05087 0.06336 C 0.0526 0.06266 0.05382 0.06035 0.05555 0.05919 C 0.06094 0.05549 0.06736 0.05272 0.07309 0.05087 C 0.09097 0.04463 0.06979 0.05318 0.09045 0.04417 C 0.09201 0.0437 0.09531 0.04232 0.09531 0.04232 C 0.10052 0.03746 0.10555 0.03677 0.11111 0.03376 C 0.11493 0.03122 0.11823 0.02775 0.12222 0.02544 C 0.13472 0.0185 0.14826 0.01457 0.16042 0.00625 C 0.16615 0.00232 0.17292 -0.00069 0.17934 -0.00231 C 0.18576 -0.00393 0.19844 -0.00624 0.19844 -0.00624 C 0.20573 -0.01294 0.21406 -0.01294 0.22222 -0.01711 C 0.2375 -0.02451 0.24844 -0.03352 0.2651 -0.03792 C 0.28229 -0.06219 0.31875 -0.05803 0.33976 -0.05919 C 0.34236 -0.05988 0.34496 -0.06081 0.34757 -0.06127 C 0.35555 -0.06312 0.36354 -0.06335 0.37153 -0.06566 C 0.38212 -0.06844 0.39062 -0.07722 0.40156 -0.08023 C 0.40937 -0.08578 0.41684 -0.08855 0.42535 -0.0911 C 0.4283 -0.09479 0.43038 -0.09734 0.4349 -0.09734 C 0.40486 -0.09271 0.43142 -0.09549 0.37934 -0.09965 C 0.36684 -0.10034 0.29479 -0.10335 0.28576 -0.10358 C 0.26615 -0.11237 0.27951 -0.10751 0.24444 -0.10982 C 0.23212 -0.11306 0.22049 -0.1163 0.20799 -0.11838 C 0.19566 -0.12647 0.18299 -0.13387 0.16979 -0.13965 C 0.1533 -0.15445 0.13559 -0.15514 0.11597 -0.15861 C 0.11233 -0.16023 0.10833 -0.16046 0.10486 -0.16277 C 0.10347 -0.1637 0.10295 -0.16624 0.10156 -0.16716 C 0.09861 -0.16878 0.09201 -0.1711 0.09201 -0.1711 C 0.08698 -0.17803 0.09045 -0.17549 0.0809 -0.17549 C 0.0783 -0.17479 0.07552 -0.17479 0.07309 -0.17341 C 0.06962 -0.17133 0.06354 -0.16485 0.06354 -0.16485 C 0.05937 -0.15676 0.05503 -0.15005 0.05087 -0.1415 C 0.04965 -0.13896 0.0474 -0.1378 0.04601 -0.13526 C 0.04479 -0.13341 0.04375 -0.1311 0.04288 -0.12901 C 0.0375 -0.11607 0.03316 -0.10104 0.02378 -0.09294 C 0.02049 -0.08416 0.01632 -0.07468 0.01111 -0.06751 C 0.00781 -0.06335 0.00347 -0.05965 4.16667E-6 -0.05503 L 4.16667E-6 -4.21965E-6 Z " pathEditMode="relative" rAng="0" ptsTypes="fffffffffffffffffffffffffffffffffffffffffffffffffffffffffffffffffffffffffffffffffffffffffffffffffffffffffAf">
                                      <p:cBhvr>
                                        <p:cTn id="8" dur="3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1.7341E-6 C 0.00695 0.00463 0.0099 0.01018 0.01754 0.01272 C 0.02327 0.02035 0.02917 0.02613 0.0349 0.03376 C 0.03629 0.03561 0.03647 0.03862 0.03803 0.04023 C 0.04341 0.04625 0.05209 0.05041 0.05869 0.05272 C 0.06407 0.05758 0.06424 0.0585 0.07136 0.06127 C 0.07553 0.06289 0.08421 0.06544 0.08421 0.06544 C 0.09289 0.08347 0.10469 0.09318 0.11754 0.10567 C 0.11928 0.10752 0.12049 0.11029 0.12223 0.11191 C 0.12414 0.11376 0.12657 0.11468 0.12865 0.1163 C 0.13022 0.11746 0.1316 0.11931 0.13334 0.12047 C 0.13473 0.12139 0.13803 0.12255 0.13803 0.12255 C 0.1323 0.12763 0.13039 0.13457 0.12379 0.13734 C 0.11685 0.14336 0.11112 0.15075 0.10313 0.15422 C 0.09549 0.16509 0.09202 0.18104 0.08091 0.1859 C 0.07449 0.19492 0.06754 0.19653 0.06025 0.20301 C 0.05435 0.20833 0.04723 0.21434 0.04133 0.21989 C 0.03299 0.22775 0.02449 0.23561 0.01581 0.24301 C 0.00539 0.25179 -0.00156 0.26521 -0.01268 0.2726 C -0.02066 0.28393 -0.03681 0.30127 -0.04757 0.30659 C -0.05486 0.31584 -0.06979 0.32971 -0.07934 0.33388 C -0.08594 0.34312 -0.08125 0.33711 -0.09532 0.34867 C -0.09827 0.35099 -0.10035 0.35492 -0.10313 0.35723 C -0.11927 0.37087 -0.12917 0.37573 -0.14132 0.39746 C -0.14723 0.40786 -0.14792 0.42312 -0.154 0.4333 C -0.15625 0.43723 -0.15938 0.44047 -0.16198 0.44393 C -0.16354 0.44601 -0.16667 0.45018 -0.16667 0.45018 C -0.17188 0.46428 -0.18056 0.47723 -0.18889 0.48833 C -0.19931 0.5022 -0.2 0.51792 -0.21754 0.51792 C -0.22136 0.51307 -0.22587 0.5089 -0.22865 0.50312 C -0.23264 0.49526 -0.2349 0.48856 -0.23976 0.48185 C -0.24497 0.46081 -0.26997 0.44994 -0.28247 0.43746 C -0.29167 0.42821 -0.29983 0.41734 -0.31111 0.41226 C -0.3283 0.38937 -0.34306 0.36532 -0.35417 0.33619 C -0.35729 0.31862 -0.36823 0.29804 -0.37934 0.2874 C -0.3849 0.28208 -0.39115 0.27792 -0.39688 0.2726 C -0.39844 0.27122 -0.40157 0.26844 -0.40157 0.26844 C -0.40521 0.26104 -0.40799 0.2585 -0.41424 0.25573 C -0.41875 0.25018 -0.42344 0.24532 -0.42865 0.24093 C -0.44011 0.21503 -0.45556 0.19237 -0.46979 0.16902 C -0.475 0.16047 -0.47848 0.14914 -0.4842 0.14151 C -0.49028 0.11746 -0.49358 0.12116 -0.50469 0.10151 C -0.50816 0.09549 -0.51059 0.08833 -0.51424 0.08231 C -0.52188 0.06983 -0.52761 0.06636 -0.53802 0.05711 C -0.55087 0.04555 -0.54098 0.05064 -0.55087 0.04648 C -0.55486 0.03838 -0.56129 0.03399 -0.56841 0.03168 C -0.57674 0.0081 -0.56545 0.037 -0.57622 0.01688 C -0.58368 0.00301 -0.57448 0.01249 -0.5842 0.00416 C -0.59028 -0.00809 -0.59809 -0.01896 -0.60799 -0.02543 C -0.61545 -0.03537 -0.62049 -0.03514 -0.62865 -0.04231 C -0.63872 -0.0511 -0.64705 -0.06058 -0.65556 -0.0719 C -0.65729 -0.07422 -0.66007 -0.07422 -0.66198 -0.07607 C -0.66858 -0.08208 -0.67535 -0.08971 -0.68091 -0.09734 C -0.68403 -0.10959 -0.68941 -0.123 -0.69532 -0.13318 C -0.69861 -0.14682 -0.70452 -0.1563 -0.71111 -0.16693 C -0.71667 -0.17595 -0.72014 -0.18451 -0.72865 -0.18821 C -0.74028 -0.2037 -0.75191 -0.21849 -0.76667 -0.22844 C -0.77118 -0.23745 -0.77709 -0.24185 -0.78247 -0.24948 C -0.80643 -0.2837 -0.79132 -0.26936 -0.80469 -0.28115 C -0.81042 -0.29618 -0.81302 -0.29641 -0.82379 -0.30242 C -0.83594 -0.30936 -0.84618 -0.31584 -0.85868 -0.32138 C -0.86528 -0.32971 -0.86945 -0.32763 -0.87934 -0.32763 C -0.87188 -0.32948 -0.86354 -0.32855 -0.85712 -0.3341 C -0.85521 -0.33572 -0.85434 -0.33873 -0.85243 -0.34034 C -0.85104 -0.3415 -0.84914 -0.3415 -0.84757 -0.34242 C -0.84549 -0.34358 -0.84323 -0.34497 -0.84132 -0.34682 C -0.83143 -0.3563 -0.8415 -0.35075 -0.83177 -0.35514 C -0.82431 -0.36508 -0.81407 -0.36809 -0.80469 -0.3741 C -0.79844 -0.38289 -0.78924 -0.3852 -0.78091 -0.3889 C -0.76598 -0.403 -0.78785 -0.38358 -0.76979 -0.39537 C -0.75018 -0.40832 -0.77657 -0.3956 -0.75712 -0.40601 C -0.754 -0.40763 -0.74757 -0.41017 -0.74757 -0.41017 C -0.74393 -0.41503 -0.7408 -0.42358 -0.73646 -0.42705 C -0.73299 -0.42982 -0.729 -0.43098 -0.72535 -0.43329 C -0.71806 -0.4437 -0.70504 -0.44624 -0.69532 -0.45248 C -0.68455 -0.45942 -0.67275 -0.46427 -0.66198 -0.47144 C -0.65469 -0.4763 -0.65625 -0.4793 -0.64757 -0.48208 C -0.6441 -0.48878 -0.64254 -0.48832 -0.64601 -0.48832 C -0.6415 -0.47953 -0.63525 -0.47514 -0.62865 -0.46936 C -0.62136 -0.46266 -0.61511 -0.45433 -0.60643 -0.4504 C -0.60052 -0.44254 -0.59393 -0.43953 -0.58733 -0.43329 C -0.58542 -0.43144 -0.58438 -0.42867 -0.58247 -0.42705 C -0.57691 -0.42219 -0.56632 -0.42219 -0.56025 -0.42081 C -0.55469 -0.41295 -0.54549 -0.40925 -0.53802 -0.40601 C -0.52674 -0.40115 -0.51667 -0.39375 -0.50469 -0.39121 C -0.4875 -0.37942 -0.47066 -0.37179 -0.45243 -0.3637 C -0.44861 -0.36023 -0.44532 -0.35607 -0.44132 -0.35306 C -0.43976 -0.3519 -0.43802 -0.3519 -0.43646 -0.35098 C -0.43438 -0.34982 -0.43229 -0.34844 -0.43021 -0.34682 C -0.42848 -0.34543 -0.42726 -0.34335 -0.42535 -0.34242 C -0.4158 -0.3378 -0.40712 -0.33711 -0.39844 -0.32971 C -0.3941 -0.32601 -0.39045 -0.32046 -0.38577 -0.31722 C -0.37986 -0.31329 -0.37379 -0.3089 -0.36823 -0.30451 C -0.35556 -0.29433 -0.35052 -0.28462 -0.3349 -0.28115 C -0.32969 -0.27838 -0.32431 -0.2756 -0.3191 -0.27283 C -0.31598 -0.27121 -0.30955 -0.26844 -0.30955 -0.26844 C -0.29705 -0.25248 -0.28177 -0.25202 -0.26667 -0.24323 C -0.24514 -0.23075 -0.27795 -0.24855 -0.25243 -0.2326 C -0.24566 -0.22844 -0.23872 -0.22543 -0.23177 -0.22196 C -0.2283 -0.22011 -0.22483 -0.21734 -0.22223 -0.21364 C -0.22136 -0.21225 -0.22032 -0.2104 -0.2191 -0.20925 C -0.20973 -0.20162 -0.19896 -0.19676 -0.18889 -0.19029 C -0.18247 -0.18173 -0.1724 -0.17225 -0.16354 -0.16925 C -0.15782 -0.16162 -0.1507 -0.15584 -0.14289 -0.15214 C -0.14132 -0.14936 -0.14028 -0.14566 -0.13802 -0.14381 C -0.13525 -0.1415 -0.1316 -0.1415 -0.12865 -0.13965 C -0.12431 -0.13688 -0.11979 -0.13456 -0.1158 -0.1311 C -0.10573 -0.12208 -0.10052 -0.11792 -0.08889 -0.11422 C -0.07309 -0.09826 -0.0566 -0.08416 -0.04132 -0.06774 C -0.03664 -0.06266 -0.03559 -0.05202 -0.03021 -0.04855 C -0.02396 -0.04462 -0.01927 -0.03884 -0.01268 -0.03607 C -0.0092 -0.03283 -0.00451 -0.03144 -0.00156 -0.02751 L 0.01424 0.00833 " pathEditMode="relative" ptsTypes="fffffffffffffffffffffffffffffffffffffffffffffffffffffffffffffffffffffffffffffffffffffffffffffffffffffffffffffffAA">
                                      <p:cBhvr>
                                        <p:cTn id="10" dur="30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06358E-6 C 0.00573 -0.00439 0.01198 -0.00763 0.01736 -0.01248 C 0.02101 -0.01549 0.02344 -0.02057 0.02691 -0.02312 C 0.0309 -0.02612 0.03576 -0.02682 0.03976 -0.02982 C 0.04861 -0.03583 0.05816 -0.04832 0.06806 -0.05271 C 0.07344 -0.06358 0.06979 -0.0578 0.08073 -0.06751 C 0.08281 -0.06913 0.08403 -0.07213 0.08576 -0.07398 C 0.09288 -0.08115 0.10313 -0.08647 0.10955 -0.09502 C 0.11094 -0.0971 0.11233 -0.09988 0.11406 -0.10127 C 0.11649 -0.10289 0.11944 -0.10289 0.12222 -0.10358 C 0.12899 -0.1126 0.13247 -0.11699 0.14132 -0.12254 C 0.14271 -0.12485 0.1441 -0.12739 0.14601 -0.12878 C 0.14878 -0.13086 0.15295 -0.13017 0.15556 -0.13317 C 0.15764 -0.13595 0.1566 -0.14127 0.15868 -0.14358 C 0.16302 -0.14867 0.17465 -0.15445 0.17465 -0.15445 C 0.18559 -0.16901 0.19861 -0.17479 0.21111 -0.18589 C 0.22899 -0.20161 0.24497 -0.21826 0.2651 -0.2282 C 0.27622 -0.24346 0.26875 -0.23491 0.29045 -0.24924 C 0.29358 -0.25156 0.29566 -0.25526 0.29844 -0.2578 C 0.31163 -0.27005 0.32552 -0.28693 0.34132 -0.29364 C 0.34601 -0.30057 0.35139 -0.30289 0.35694 -0.30843 C 0.36823 -0.31907 0.37813 -0.32971 0.39028 -0.33826 C 0.39479 -0.34427 0.39948 -0.34612 0.40469 -0.35075 C 0.4059 -0.3519 0.4066 -0.35398 0.40799 -0.35514 C 0.40938 -0.3563 0.41111 -0.3563 0.41267 -0.35745 C 0.41493 -0.35861 0.41684 -0.35976 0.41892 -0.36138 C 0.43003 -0.3704 0.44115 -0.3771 0.45399 -0.38034 C 0.46007 -0.38612 0.46753 -0.39028 0.47465 -0.39306 C 0.47951 -0.39768 0.48472 -0.40115 0.49045 -0.40393 C 0.49201 -0.40578 0.4934 -0.40832 0.49514 -0.40994 C 0.49653 -0.41109 0.49948 -0.40994 0.5 -0.41202 C 0.50052 -0.4141 0.49826 -0.41549 0.49688 -0.41641 C 0.49444 -0.41826 0.49167 -0.41965 0.48872 -0.4208 C 0.47986 -0.42473 0.47101 -0.42936 0.46181 -0.43329 C 0.45226 -0.43745 0.44236 -0.44 0.43333 -0.44601 C 0.42396 -0.45225 0.41823 -0.46358 0.40799 -0.46705 C 0.40017 -0.47537 0.39236 -0.48115 0.3842 -0.48832 C 0.38142 -0.49063 0.37899 -0.49294 0.37622 -0.49456 C 0.37292 -0.49641 0.36667 -0.49872 0.36667 -0.49872 C 0.36146 -0.50381 0.35833 -0.51283 0.35243 -0.51583 C 0.34705 -0.51838 0.34323 -0.51976 0.33785 -0.52416 C 0.33524 -0.52647 0.33316 -0.53063 0.33003 -0.53271 C 0.32431 -0.53734 0.31476 -0.5408 0.30799 -0.54335 C 0.3059 -0.5445 0.30382 -0.54658 0.30139 -0.54751 C 0.29844 -0.54913 0.29201 -0.55167 0.29201 -0.55167 C 0.28681 -0.56208 0.29045 -0.55653 0.27934 -0.56647 C 0.27778 -0.56786 0.27465 -0.57063 0.27465 -0.57063 C 0.27448 -0.57063 0.26128 -0.56739 0.26024 -0.56647 C 0.25747 -0.56462 0.25642 -0.56 0.25399 -0.55791 C 0.24826 -0.55306 0.2224 -0.53479 0.21424 -0.53271 C 0.21267 -0.53132 0.21128 -0.52947 0.20955 -0.52855 C 0.20642 -0.52647 0.2 -0.52416 0.2 -0.52416 C 0.19097 -0.51537 0.18038 -0.50335 0.16962 -0.49872 C 0.15799 -0.48832 0.1467 -0.47745 0.1349 -0.46705 C 0.12865 -0.4615 0.12465 -0.45618 0.11753 -0.45225 C 0.11649 -0.45086 0.11545 -0.44901 0.11406 -0.44809 C 0.11267 -0.44693 0.11059 -0.44739 0.10955 -0.44601 C 0.10451 -0.44069 0.1 -0.43468 0.09531 -0.42913 C 0.08472 -0.41664 0.0776 -0.40161 0.0651 -0.39306 C 0.05816 -0.37965 0.04792 -0.37364 0.03802 -0.36554 C 0.02969 -0.35884 0.02205 -0.35075 0.01267 -0.34658 C 0.00712 -0.33942 0.00139 -0.33595 -0.00486 -0.32971 C -0.01424 -0.32023 -0.00486 -0.32531 -0.01424 -0.32115 C -0.01806 -0.31398 -0.02049 -0.30913 -0.02691 -0.30635 C -0.03299 -0.29479 -0.04184 -0.29109 -0.04913 -0.28115 C -0.05521 -0.27306 -0.06146 -0.26473 -0.06979 -0.26196 C -0.08229 -0.24601 -0.0974 -0.23583 -0.11111 -0.22196 C -0.12483 -0.20809 -0.13854 -0.19583 -0.15417 -0.18589 C -0.15868 -0.17317 -0.16562 -0.17132 -0.17483 -0.16485 C -0.18611 -0.15653 -0.19618 -0.14427 -0.20816 -0.13734 C -0.2151 -0.13317 -0.22292 -0.13202 -0.23021 -0.12878 C -0.23663 -0.12046 -0.25069 -0.11514 -0.25868 -0.10982 C -0.27101 -0.1015 -0.28472 -0.0971 -0.29687 -0.08878 C -0.30694 -0.08208 -0.31684 -0.07398 -0.32691 -0.06751 C -0.33889 -0.06011 -0.35122 -0.05595 -0.36354 -0.05063 C -0.37483 -0.04069 -0.38594 -0.03375 -0.39844 -0.02751 C -0.41424 -0.01919 -0.40486 -0.02774 -0.4191 -0.01687 C -0.43698 -0.003 -0.45365 0.01249 -0.47483 0.01711 C -0.48142 0.02012 -0.48663 0.02336 -0.49358 0.02544 C -0.49792 0.02683 -0.50642 0.02937 -0.50642 0.02937 C -0.51389 0.04 -0.50382 0.03515 -0.49687 0.03816 C -0.49062 0.04602 -0.48212 0.04694 -0.47622 0.05503 C -0.4717 0.06128 -0.46771 0.06891 -0.46198 0.07399 C -0.4592 0.07654 -0.45538 0.07769 -0.4526 0.08047 C -0.44653 0.08579 -0.44253 0.09203 -0.4349 0.09527 C -0.41528 0.11284 -0.39479 0.12902 -0.37483 0.1459 C -0.36493 0.15422 -0.35677 0.16579 -0.34601 0.17133 C -0.3441 0.17411 -0.34236 0.17758 -0.33993 0.17989 C -0.33785 0.18151 -0.33507 0.18035 -0.33333 0.18197 C -0.33125 0.18405 -0.33056 0.18798 -0.32865 0.19029 C -0.32639 0.19307 -0.32292 0.19376 -0.32083 0.19677 C -0.31806 0.19977 -0.31667 0.2037 -0.31424 0.20717 C -0.30972 0.21365 -0.3 0.22636 -0.3 0.22636 C -0.29358 0.24394 -0.28681 0.2481 -0.27639 0.26197 C -0.26927 0.27122 -0.25937 0.29642 -0.2526 0.30243 C -0.24306 0.31053 -0.23229 0.32879 -0.22378 0.34035 C -0.21493 0.35191 -0.20833 0.36579 -0.19531 0.36995 C -0.19306 0.37318 -0.18993 0.37503 -0.18733 0.3785 C -0.17656 0.39284 -0.19271 0.37711 -0.17934 0.38914 C -0.17691 0.39908 -0.17552 0.40925 -0.16979 0.41665 C -0.16597 0.43237 -0.16858 0.42567 -0.16198 0.43769 C -0.15625 0.42752 -0.15608 0.42521 -0.15243 0.41434 C -0.14878 0.40324 -0.1401 0.39284 -0.1349 0.38266 C -0.12986 0.36232 -0.13351 0.37272 -0.12066 0.34891 C -0.11927 0.34567 -0.1158 0.34035 -0.1158 0.34035 C -0.11424 0.32972 -0.11233 0.32185 -0.10799 0.31307 C -0.10608 0.30498 -0.10226 0.29966 -0.1 0.2918 C -0.09722 0.28185 -0.09983 0.28347 -0.09531 0.27284 C -0.09462 0.27099 -0.09306 0.27029 -0.09219 0.26868 C -0.08924 0.2629 -0.08715 0.25711 -0.08437 0.25133 C -0.08333 0.24948 -0.08194 0.2474 -0.0809 0.24509 C -0.07951 0.23584 -0.08003 0.23422 -0.07622 0.22636 C -0.07274 0.21896 -0.06528 0.20509 -0.06528 0.20509 C -0.06337 0.19561 -0.05955 0.19214 -0.05556 0.18405 C -0.05347 0.17573 -0.04948 0.16995 -0.04601 0.16278 C -0.0434 0.14914 -0.03802 0.13596 -0.03177 0.12463 C -0.03038 0.11446 -0.02899 0.11076 -0.02378 0.10359 C -0.01997 0.08324 -0.025 0.10613 -0.0191 0.08879 C -0.01701 0.08278 -0.01736 0.07469 -0.01424 0.06983 C -0.01285 0.06706 -0.01007 0.0659 -0.00799 0.06359 C -0.00677 0.0622 -0.00573 0.06081 -0.00486 0.0592 C -0.00243 0.0555 -0.00243 0.04995 3.88889E-6 0.04671 C 0.00278 0.04301 0.00955 0.03816 0.00955 0.03816 C 0.01285 0.03099 0.01146 0.03376 0.01424 0.02937 L 0.04601 -0.04208 " pathEditMode="relative" ptsTypes="fffffffffffffffffffffffffffffffffffffffffffffffffffffffffffffffffffffffffffffffffffffffffffffffffffffffffffffffffffffffffffAA">
                                      <p:cBhvr>
                                        <p:cTn id="12" dur="30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6532E-6 C 0.01719 0.01642 0.03108 0.03168 0.05087 0.04024 C 0.05955 0.04393 0.06146 0.05758 0.06997 0.06128 C 0.07448 0.08625 0.09774 0.11492 0.11285 0.12902 C 0.12899 0.14405 0.11962 0.13989 0.13177 0.14382 C 0.13802 0.15168 0.1441 0.15584 0.14931 0.16486 C 0.15521 0.16232 0.15625 0.15792 0.16042 0.15214 C 0.16094 0.13943 0.16111 0.12694 0.16198 0.11399 C 0.16285 0.10151 0.17483 0.09203 0.17778 0.08047 C 0.18073 0.06914 0.18403 0.05919 0.19062 0.05087 C 0.1941 0.03677 0.2099 0.01758 0.22066 0.01272 C 0.22708 -0.0037 0.22222 0.00648 0.23819 -0.01479 C 0.23976 -0.01687 0.23976 -0.02104 0.24132 -0.02312 C 0.24358 -0.02612 0.2467 -0.02751 0.24931 -0.02959 C 0.25885 -0.0467 0.26649 -0.0652 0.27622 -0.08231 C 0.28229 -0.09318 0.29219 -0.09988 0.3 -0.10774 C 0.30243 -0.11005 0.30451 -0.11329 0.30642 -0.1163 C 0.30816 -0.11884 0.30903 -0.12254 0.31111 -0.12462 C 0.31649 -0.1304 0.32378 -0.13294 0.32865 -0.13942 C 0.33802 -0.1519 0.34705 -0.16277 0.35729 -0.17341 C 0.37014 -0.18751 0.38507 -0.19653 0.39844 -0.20924 C 0.41094 -0.22127 0.42396 -0.23121 0.43663 -0.243 C 0.45503 -0.26034 0.44444 -0.25503 0.45556 -0.25988 C 0.46597 -0.27375 0.47587 -0.28601 0.48733 -0.29803 C 0.49861 -0.30982 0.51076 -0.3163 0.52222 -0.32763 C 0.54549 -0.35052 0.51424 -0.32069 0.53819 -0.34659 C 0.54896 -0.35838 0.54549 -0.3519 0.55556 -0.36138 C 0.57552 -0.38034 0.59253 -0.4104 0.61597 -0.42057 C 0.62656 -0.43514 0.61319 -0.41826 0.63021 -0.43329 C 0.63993 -0.44185 0.64844 -0.45318 0.65885 -0.46081 C 0.66128 -0.46266 0.66424 -0.46312 0.66667 -0.46497 C 0.68733 -0.48185 0.6724 -0.47445 0.6842 -0.47976 C 0.69566 -0.49572 0.68142 -0.47838 0.69531 -0.48832 C 0.69826 -0.4904 0.70052 -0.49433 0.7033 -0.49664 C 0.71267 -0.5045 0.72448 -0.50982 0.73507 -0.51398 C 0.7375 -0.52323 0.74062 -0.52393 0.74774 -0.52647 C 0.76024 -0.53734 0.77083 -0.54034 0.78576 -0.54335 C 0.75712 -0.55283 0.72795 -0.56185 0.69844 -0.56439 C 0.67795 -0.56855 0.65972 -0.57687 0.63976 -0.58335 C 0.63056 -0.5919 0.61858 -0.59167 0.60799 -0.59607 C 0.60069 -0.5993 0.59479 -0.60439 0.58733 -0.6067 C 0.58073 -0.61109 0.57517 -0.61849 0.5684 -0.6215 C 0.56319 -0.6282 0.56111 -0.62797 0.55399 -0.62566 C 0.55017 -0.62242 0.54687 -0.61803 0.54288 -0.61503 C 0.53472 -0.60878 0.52344 -0.60555 0.51441 -0.60254 C 0.50781 -0.59653 0.50087 -0.59676 0.49375 -0.5919 C 0.48212 -0.58404 0.46997 -0.57572 0.45729 -0.57063 C 0.44288 -0.56485 0.44097 -0.5674 0.42552 -0.56231 C 0.40642 -0.55583 0.38941 -0.54104 0.36997 -0.53687 C 0.34844 -0.52277 0.32934 -0.50219 0.30955 -0.48416 C 0.2901 -0.46635 0.27135 -0.45734 0.24931 -0.44809 C 0.2401 -0.44439 0.23177 -0.43838 0.22222 -0.43537 C 0.2059 -0.42081 0.18802 -0.40809 0.17153 -0.39329 C 0.16024 -0.38266 0.15243 -0.37248 0.13976 -0.36578 C 0.1342 -0.35815 0.12865 -0.35468 0.12222 -0.34867 C 0.1099 -0.33711 0.10035 -0.323 0.08733 -0.31283 C 0.08385 -0.30589 0.08142 -0.30266 0.07622 -0.29803 C 0.06997 -0.27283 0.0349 -0.25017 0.0191 -0.23676 C 0.01076 -0.22959 0.00295 -0.21757 -0.00625 -0.21341 C -0.01389 -0.19815 -0.02569 -0.1956 -0.03646 -0.18589 C -0.03889 -0.18381 -0.04028 -0.17988 -0.04271 -0.17757 C -0.05538 -0.16508 -0.07049 -0.15422 -0.08403 -0.14381 C -0.09809 -0.13294 -0.10955 -0.12115 -0.12535 -0.11422 C -0.13194 -0.1082 -0.13698 -0.10266 -0.14444 -0.09942 C -0.14896 -0.09503 -0.15451 -0.09364 -0.15868 -0.08878 C -0.16927 -0.07676 -0.17795 -0.06127 -0.19045 -0.05271 C -0.19635 -0.04208 -0.19861 -0.04092 -0.20625 -0.03375 C -0.21458 -0.02612 -0.22014 -0.01503 -0.23004 -0.01063 C -0.2349 -0.00578 -0.24184 -0.00231 -0.23004 -0.00208 C -0.16181 -0.00138 -0.09358 -0.00208 -0.02535 -0.00208 " pathEditMode="relative" ptsTypes="fffffffffffffffffffffffffffffffffffffffffffffffffffffffffffffffffffffA">
                                      <p:cBhvr>
                                        <p:cTn id="14" dur="3000" fill="hold"/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56069E-6 C 0.01198 -0.01665 0.03577 -0.02428 0.05243 -0.02983 C 0.05851 -0.03538 0.06441 -0.03746 0.07136 -0.04047 C 0.07448 -0.04139 0.08091 -0.0444 0.08091 -0.0444 C 0.09497 -0.05734 0.12483 -0.05434 0.14289 -0.05734 C 0.15 -0.06197 0.15764 -0.0659 0.16493 -0.06983 C 0.17483 -0.07538 0.17396 -0.08047 0.18577 -0.08047 L 0.85243 -0.42706 L 0.57466 -0.84555 L -0.16979 -0.46081 L 0.24914 0.16277 L -0.02552 0.00416 " pathEditMode="relative" ptsTypes="ffffffAAAAAA">
                                      <p:cBhvr>
                                        <p:cTn id="16" dur="30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4624E-6 C 0.01215 -0.00671 0.02205 -0.01665 0.03334 -0.02543 C 0.04479 -0.03445 0.05625 -0.03977 0.0684 -0.04647 C 0.0809 -0.05318 0.09184 -0.06428 0.10469 -0.06983 C 0.11077 -0.08 0.1132 -0.08278 0.12205 -0.08671 C 0.13386 -0.10127 0.14948 -0.1133 0.16493 -0.11838 C 0.16285 -0.12902 0.16146 -0.13965 0.15886 -0.15006 C 0.15139 -0.17827 0.13472 -0.2037 0.12205 -0.22844 C 0.1158 -0.24116 0.11441 -0.25965 0.10643 -0.27075 C 0.104 -0.28301 0.09775 -0.28925 0.09375 -0.30035 C 0.075 -0.34983 0.10122 -0.28856 0.07622 -0.33619 C 0.07309 -0.3422 0.07153 -0.34936 0.0684 -0.35515 C 0.05764 -0.37503 0.04427 -0.38936 0.02865 -0.40162 C 0.02622 -0.40717 0.02483 -0.41341 0.02205 -0.41873 C 0.01893 -0.42497 0.01424 -0.42983 0.01111 -0.43561 C 0.00469 -0.44763 0.00174 -0.45873 -0.00625 -0.46936 C -0.01198 -0.48462 -0.02014 -0.49364 -0.02691 -0.50752 C -0.02951 -0.51815 -0.03559 -0.52509 -0.03958 -0.5348 C -0.04566 -0.54983 -0.05104 -0.56486 -0.06024 -0.57711 C -0.06493 -0.59676 -0.07569 -0.61526 -0.08403 -0.63214 C -0.09705 -0.65804 -0.10989 -0.68416 -0.12222 -0.71029 C -0.13003 -0.72647 -0.13802 -0.74081 -0.146 -0.75676 C -0.14809 -0.76093 -0.15017 -0.76532 -0.15225 -0.76948 C -0.15434 -0.77364 -0.15885 -0.7822 -0.15885 -0.7822 C -0.16232 -0.79746 -0.1691 -0.80948 -0.17621 -0.82243 C -0.1783 -0.83792 -0.18281 -0.84902 -0.18906 -0.86266 C -0.19253 -0.87052 -0.2 -0.88578 -0.2 -0.88578 C -0.23073 -0.87723 -0.25816 -0.8585 -0.28889 -0.84994 C -0.29982 -0.84347 -0.31111 -0.83884 -0.32239 -0.83306 C -0.34236 -0.80578 -0.36962 -0.7852 -0.39375 -0.76532 C -0.40955 -0.75191 -0.42396 -0.73572 -0.44271 -0.73156 C -0.45104 -0.72601 -0.45642 -0.71931 -0.46493 -0.71468 C -0.48021 -0.69434 -0.49236 -0.68902 -0.51111 -0.68069 C -0.52621 -0.67399 -0.53993 -0.66636 -0.55573 -0.66173 C -0.57413 -0.64948 -0.59149 -0.6326 -0.61111 -0.62358 C -0.63854 -0.61087 -0.66614 -0.59977 -0.69375 -0.58775 C -0.70156 -0.58428 -0.7092 -0.57665 -0.71753 -0.57295 C -0.73073 -0.56069 -0.74757 -0.54173 -0.76198 -0.53064 C -0.76771 -0.52601 -0.77482 -0.52416 -0.7809 -0.52 C -0.78923 -0.51445 -0.79653 -0.50613 -0.80486 -0.50104 C -0.81371 -0.49549 -0.82396 -0.4941 -0.83333 -0.49041 C -0.83975 -0.48486 -0.84653 -0.48324 -0.85382 -0.48 C -0.85538 -0.47931 -0.85868 -0.47792 -0.85868 -0.47792 C -0.86024 -0.47653 -0.86389 -0.47607 -0.86337 -0.47353 C -0.86285 -0.47052 -0.85937 -0.47006 -0.85712 -0.46936 C -0.84114 -0.46405 -0.82673 -0.46035 -0.81111 -0.45457 C -0.79913 -0.44301 -0.78489 -0.43491 -0.77291 -0.42289 C -0.76163 -0.41156 -0.76041 -0.40856 -0.74774 -0.40162 C -0.74305 -0.39908 -0.7243 -0.39168 -0.7158 -0.38474 C -0.69566 -0.36786 -0.67621 -0.34613 -0.65382 -0.3341 C -0.64739 -0.33041 -0.63229 -0.32647 -0.62535 -0.32139 C -0.59357 -0.29827 -0.61597 -0.3089 -0.60156 -0.30243 C -0.59618 -0.29503 -0.58993 -0.29133 -0.58246 -0.28763 C -0.57847 -0.28301 -0.56875 -0.27145 -0.56337 -0.26844 C -0.55937 -0.26613 -0.55503 -0.26613 -0.55069 -0.26428 C -0.53055 -0.2548 -0.51146 -0.24416 -0.49062 -0.23676 C -0.48125 -0.23353 -0.47448 -0.22844 -0.46493 -0.22636 C -0.4441 -0.21572 -0.42257 -0.20624 -0.40156 -0.19676 C -0.39045 -0.19168 -0.39722 -0.19699 -0.38906 -0.19237 C -0.37934 -0.18705 -0.36962 -0.18081 -0.36024 -0.17549 C -0.35903 -0.1748 -0.35087 -0.17225 -0.3493 -0.17133 C -0.33923 -0.16555 -0.33177 -0.16069 -0.32048 -0.15861 C -0.31441 -0.15237 -0.30764 -0.14497 -0.30017 -0.14173 C -0.27969 -0.13295 -0.30573 -0.14821 -0.28246 -0.13526 C -0.25278 -0.11861 -0.22257 -0.10035 -0.19045 -0.09087 C -0.16493 -0.0689 -0.14062 -0.0585 -0.11111 -0.04879 C -0.1092 -0.0474 -0.10712 -0.04532 -0.10469 -0.04439 C -0.10173 -0.04324 -0.09809 -0.04393 -0.09514 -0.04231 C -0.08975 -0.03908 -0.08594 -0.03191 -0.08107 -0.02752 C -0.06319 -0.01156 -0.0434 -0.00694 -0.02396 0.00208 C 0.01129 0.0185 -0.02014 0.00855 0.01111 0.01688 C 0.02153 0.02381 0.01719 0.02312 0.02396 0.02312 " pathEditMode="relative" ptsTypes="fffffffffffffffffffffffffffffffffffffffffffffffffffffffffffffffffffffffA">
                                      <p:cBhvr>
                                        <p:cTn id="18" dur="30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 animBg="1"/>
      <p:bldP spid="172035" grpId="0" animBg="1"/>
      <p:bldP spid="172036" grpId="0" animBg="1"/>
      <p:bldP spid="172037" grpId="0" animBg="1"/>
      <p:bldP spid="172038" grpId="0" animBg="1"/>
      <p:bldP spid="172039" grpId="0" animBg="1"/>
      <p:bldP spid="1720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428604"/>
            <a:ext cx="7296170" cy="100013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ГАЗЫ</a:t>
            </a:r>
            <a:endParaRPr lang="en-US" dirty="0" smtClean="0"/>
          </a:p>
        </p:txBody>
      </p:sp>
      <p:pic>
        <p:nvPicPr>
          <p:cNvPr id="14339" name="Picture 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3857628"/>
            <a:ext cx="1499616" cy="2194560"/>
          </a:xfrm>
          <a:noFill/>
          <a:ln>
            <a:solidFill>
              <a:schemeClr val="tx1"/>
            </a:solidFill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14340" name="Text Box 24"/>
          <p:cNvSpPr txBox="1">
            <a:spLocks noChangeArrowheads="1"/>
          </p:cNvSpPr>
          <p:nvPr/>
        </p:nvSpPr>
        <p:spPr bwMode="auto">
          <a:xfrm>
            <a:off x="571472" y="1714487"/>
            <a:ext cx="824867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b="1" dirty="0">
                <a:latin typeface="Verdana" pitchFamily="34" charset="0"/>
              </a:rPr>
              <a:t>Частицы газа далеко удалены друг от друга. Между ними существуют большие промежутки. Сквозь эти промежутки легко проникают частицы другого вещества. Поэтому диффузия в газах протекает быстро.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Oval 2"/>
          <p:cNvSpPr>
            <a:spLocks noChangeArrowheads="1"/>
          </p:cNvSpPr>
          <p:nvPr/>
        </p:nvSpPr>
        <p:spPr bwMode="auto">
          <a:xfrm>
            <a:off x="6156325" y="21320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4356100" y="14843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84" name="Oval 4"/>
          <p:cNvSpPr>
            <a:spLocks noChangeArrowheads="1"/>
          </p:cNvSpPr>
          <p:nvPr/>
        </p:nvSpPr>
        <p:spPr bwMode="auto">
          <a:xfrm>
            <a:off x="3779838" y="20605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3563938" y="277971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86" name="Oval 6"/>
          <p:cNvSpPr>
            <a:spLocks noChangeArrowheads="1"/>
          </p:cNvSpPr>
          <p:nvPr/>
        </p:nvSpPr>
        <p:spPr bwMode="auto">
          <a:xfrm>
            <a:off x="5795963" y="198755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5219700" y="184467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Oval 8"/>
          <p:cNvSpPr>
            <a:spLocks noChangeArrowheads="1"/>
          </p:cNvSpPr>
          <p:nvPr/>
        </p:nvSpPr>
        <p:spPr bwMode="auto">
          <a:xfrm>
            <a:off x="6156325" y="25638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4787900" y="19161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auto">
          <a:xfrm>
            <a:off x="4284663" y="20605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Oval 11"/>
          <p:cNvSpPr>
            <a:spLocks noChangeArrowheads="1"/>
          </p:cNvSpPr>
          <p:nvPr/>
        </p:nvSpPr>
        <p:spPr bwMode="auto">
          <a:xfrm>
            <a:off x="5148263" y="22764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92" name="Oval 12"/>
          <p:cNvSpPr>
            <a:spLocks noChangeArrowheads="1"/>
          </p:cNvSpPr>
          <p:nvPr/>
        </p:nvSpPr>
        <p:spPr bwMode="auto">
          <a:xfrm>
            <a:off x="5219700" y="29956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93" name="Oval 13"/>
          <p:cNvSpPr>
            <a:spLocks noChangeArrowheads="1"/>
          </p:cNvSpPr>
          <p:nvPr/>
        </p:nvSpPr>
        <p:spPr bwMode="auto">
          <a:xfrm>
            <a:off x="4716463" y="27082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4" name="Oval 14"/>
          <p:cNvSpPr>
            <a:spLocks noChangeArrowheads="1"/>
          </p:cNvSpPr>
          <p:nvPr/>
        </p:nvSpPr>
        <p:spPr bwMode="auto">
          <a:xfrm>
            <a:off x="5651500" y="249237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Oval 15"/>
          <p:cNvSpPr>
            <a:spLocks noChangeArrowheads="1"/>
          </p:cNvSpPr>
          <p:nvPr/>
        </p:nvSpPr>
        <p:spPr bwMode="auto">
          <a:xfrm>
            <a:off x="4643438" y="34290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auto">
          <a:xfrm>
            <a:off x="3995738" y="256381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7" name="Oval 17"/>
          <p:cNvSpPr>
            <a:spLocks noChangeArrowheads="1"/>
          </p:cNvSpPr>
          <p:nvPr/>
        </p:nvSpPr>
        <p:spPr bwMode="auto">
          <a:xfrm>
            <a:off x="5940425" y="29956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8" name="Oval 18"/>
          <p:cNvSpPr>
            <a:spLocks noChangeArrowheads="1"/>
          </p:cNvSpPr>
          <p:nvPr/>
        </p:nvSpPr>
        <p:spPr bwMode="auto">
          <a:xfrm>
            <a:off x="5651500" y="35004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auto">
          <a:xfrm>
            <a:off x="3924300" y="32131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0" name="Oval 20"/>
          <p:cNvSpPr>
            <a:spLocks noChangeArrowheads="1"/>
          </p:cNvSpPr>
          <p:nvPr/>
        </p:nvSpPr>
        <p:spPr bwMode="auto">
          <a:xfrm>
            <a:off x="3995738" y="36449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1" name="Oval 21"/>
          <p:cNvSpPr>
            <a:spLocks noChangeArrowheads="1"/>
          </p:cNvSpPr>
          <p:nvPr/>
        </p:nvSpPr>
        <p:spPr bwMode="auto">
          <a:xfrm>
            <a:off x="4284663" y="30686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2" name="Oval 22"/>
          <p:cNvSpPr>
            <a:spLocks noChangeArrowheads="1"/>
          </p:cNvSpPr>
          <p:nvPr/>
        </p:nvSpPr>
        <p:spPr bwMode="auto">
          <a:xfrm>
            <a:off x="5148263" y="34290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3" name="Oval 23"/>
          <p:cNvSpPr>
            <a:spLocks noChangeArrowheads="1"/>
          </p:cNvSpPr>
          <p:nvPr/>
        </p:nvSpPr>
        <p:spPr bwMode="auto">
          <a:xfrm>
            <a:off x="5292725" y="38608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4" name="Oval 24"/>
          <p:cNvSpPr>
            <a:spLocks noChangeArrowheads="1"/>
          </p:cNvSpPr>
          <p:nvPr/>
        </p:nvSpPr>
        <p:spPr bwMode="auto">
          <a:xfrm>
            <a:off x="4643438" y="38608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5" name="Oval 25"/>
          <p:cNvSpPr>
            <a:spLocks noChangeArrowheads="1"/>
          </p:cNvSpPr>
          <p:nvPr/>
        </p:nvSpPr>
        <p:spPr bwMode="auto">
          <a:xfrm>
            <a:off x="3060700" y="335597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6" name="Oval 26"/>
          <p:cNvSpPr>
            <a:spLocks noChangeArrowheads="1"/>
          </p:cNvSpPr>
          <p:nvPr/>
        </p:nvSpPr>
        <p:spPr bwMode="auto">
          <a:xfrm>
            <a:off x="3492500" y="32845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7" name="Oval 27"/>
          <p:cNvSpPr>
            <a:spLocks noChangeArrowheads="1"/>
          </p:cNvSpPr>
          <p:nvPr/>
        </p:nvSpPr>
        <p:spPr bwMode="auto">
          <a:xfrm>
            <a:off x="3348038" y="22764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08" name="Oval 28"/>
          <p:cNvSpPr>
            <a:spLocks noChangeArrowheads="1"/>
          </p:cNvSpPr>
          <p:nvPr/>
        </p:nvSpPr>
        <p:spPr bwMode="auto">
          <a:xfrm>
            <a:off x="2843213" y="37163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9" name="Oval 29"/>
          <p:cNvSpPr>
            <a:spLocks noChangeArrowheads="1"/>
          </p:cNvSpPr>
          <p:nvPr/>
        </p:nvSpPr>
        <p:spPr bwMode="auto">
          <a:xfrm>
            <a:off x="3635375" y="40767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0" name="Oval 30"/>
          <p:cNvSpPr>
            <a:spLocks noChangeArrowheads="1"/>
          </p:cNvSpPr>
          <p:nvPr/>
        </p:nvSpPr>
        <p:spPr bwMode="auto">
          <a:xfrm>
            <a:off x="3132138" y="41481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91" name="Oval 31"/>
          <p:cNvSpPr>
            <a:spLocks noChangeArrowheads="1"/>
          </p:cNvSpPr>
          <p:nvPr/>
        </p:nvSpPr>
        <p:spPr bwMode="auto">
          <a:xfrm>
            <a:off x="2987675" y="27797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2643174" y="500042"/>
            <a:ext cx="4592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FFFF"/>
                </a:solidFill>
                <a:latin typeface="Verdana" pitchFamily="34" charset="0"/>
              </a:rPr>
              <a:t>ЖИДКОСТИ</a:t>
            </a:r>
          </a:p>
        </p:txBody>
      </p:sp>
      <p:sp>
        <p:nvSpPr>
          <p:cNvPr id="33" name="Нижний колонтитул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04046E-6 C -0.00243 0.02312 -0.00208 0.01804 -0.01284 0.03168 C -0.01336 0.03445 -0.01284 0.03815 -0.01441 0.04023 C -0.01597 0.04232 -0.01857 0.04232 -0.02066 0.04232 C -0.03385 0.04232 -0.04722 0.04093 -0.06041 0.04023 C -0.07066 0.03561 -0.06753 0.03908 -0.07152 0.03376 L -0.04774 0.05295 " pathEditMode="relative" ptsTypes="fffffAA">
                                      <p:cBhvr>
                                        <p:cTn id="6" dur="3000" fill="hold"/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7341E-6 C 0.01267 0.00277 0.02534 0.00601 0.03819 0.00832 C 0.05034 0.00671 0.05433 0.0104 0.05885 -0.00231 " pathEditMode="relative" ptsTypes="ffA">
                                      <p:cBhvr>
                                        <p:cTn id="9" dur="3000" fill="hold"/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1387E-6 C 0.00642 0.00555 0.00469 0.00786 0.00955 0.0148 C 0.01198 0.02428 0.01458 0.02173 0.02066 0.02751 C 0.02326 0.03769 0.02101 0.03537 0.03333 0.03584 C 0.04653 0.0363 0.05989 0.03584 0.07309 0.03584 " pathEditMode="relative" ptsTypes="ffffA">
                                      <p:cBhvr>
                                        <p:cTn id="11" dur="3000" fill="hold"/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64162E-6 C -0.02361 0.00116 -0.04531 0.00139 -0.06823 0.00648 C -0.07621 0.01341 -0.08212 0.02197 -0.08576 0.03399 C -0.08698 0.03815 -0.08889 0.04648 -0.08889 0.04648 C -0.08837 0.05365 -0.08819 0.06081 -0.08732 0.06775 C -0.08715 0.06983 -0.08594 0.07191 -0.08576 0.07399 C -0.08403 0.09318 -0.08611 0.1274 -0.06823 0.13526 C -0.06285 0.14035 -0.05885 0.14174 -0.05243 0.14382 C -0.04878 0.14844 -0.05069 0.14798 -0.04757 0.14798 " pathEditMode="relative" ptsTypes="ffffffffA">
                                      <p:cBhvr>
                                        <p:cTn id="13" dur="3000" fill="hold"/>
                                        <p:tgtEl>
                                          <p:spTgt spid="17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42775E-6 C -0.00156 0.00069 -0.0033 0.00115 -0.00469 0.00208 C -0.00642 0.00323 -0.00764 0.00532 -0.00937 0.00647 C -0.02014 0.01295 -0.03298 0.01711 -0.04444 0.02127 C -0.046 0.02266 -0.04791 0.02358 -0.04913 0.02543 C -0.05555 0.03607 -0.046 0.02867 -0.05382 0.03375 " pathEditMode="relative" ptsTypes="fffffA">
                                      <p:cBhvr>
                                        <p:cTn id="16" dur="3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50867E-6 C 0.00104 0.00208 0.00173 0.00485 0.00312 0.00647 C 0.0059 0.00971 0.01267 0.01479 0.01267 0.01479 C 0.01649 0.03052 0.01423 0.02358 0.0191 0.03606 C 0.02135 0.06358 0.02448 0.08786 0.02066 0.1163 C 0.02014 0.12 0.01076 0.12208 0.00955 0.12254 C 0.00364 0.12786 0.00642 0.12578 0.00156 0.12901 " pathEditMode="relative" ptsTypes="ffffffA">
                                      <p:cBhvr>
                                        <p:cTn id="18" dur="3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73988E-6 C 0.0125 0.00162 0.02292 0.00393 0.0349 0.00648 C 0.0441 0.01064 0.04115 0.01943 0.04115 0.03191 " pathEditMode="relative" ptsTypes="ffA">
                                      <p:cBhvr>
                                        <p:cTn id="20" dur="3000" fill="hold"/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78035E-8 C -0.00573 -0.00393 -0.01129 -0.00555 -0.01736 -0.00855 C -0.02118 -0.01341 -0.03004 -0.02104 -0.03004 -0.02104 C -0.03507 -0.03098 -0.04115 -0.03884 -0.04601 -0.04855 C -0.04826 -0.05803 -0.04618 -0.05919 -0.04288 -0.06775 C -0.04219 -0.06983 -0.04236 -0.07237 -0.04115 -0.07399 C -0.03941 -0.07607 -0.03698 -0.07676 -0.0349 -0.07815 C -0.03438 -0.08023 -0.03438 -0.08277 -0.03333 -0.08462 C -0.02986 -0.0904 -0.02431 -0.08809 -0.02066 -0.09295 " pathEditMode="relative" ptsTypes="ffffffffA">
                                      <p:cBhvr>
                                        <p:cTn id="22" dur="3000" fill="hold"/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0.00463 C 0.00139 -3.2948E-6 0.01215 0.00625 0.00365 -0.0037 C -0.00017 -0.00832 -0.00851 -0.01618 -0.01371 -0.01849 C -0.02917 -0.03237 -0.00382 -0.01086 -0.02795 -0.02497 C -0.03177 -0.02728 -0.03385 -0.03283 -0.0375 -0.03537 C -0.04305 -0.03907 -0.04948 -0.03815 -0.05503 -0.04185 " pathEditMode="relative" ptsTypes="fffffA">
                                      <p:cBhvr>
                                        <p:cTn id="24" dur="30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717 C 0.00261 0.00509 0.00469 0.00278 0.00677 0.0007 C 0.00834 -0.00069 0.01059 -0.00138 0.01163 -0.00346 C 0.01806 -0.01711 0.0132 -0.02497 0.02274 -0.03722 C 0.02205 -0.04231 0.01945 -0.05271 0.01945 -0.05849 " pathEditMode="relative" ptsTypes="ffffA">
                                      <p:cBhvr>
                                        <p:cTn id="27" dur="3000" fill="hold"/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6994E-6 C 0.00312 0.00277 0.00729 0.00439 0.00954 0.00855 C 0.01059 0.01064 0.01128 0.01318 0.01284 0.0148 C 0.01406 0.01618 0.01597 0.01618 0.01753 0.01688 C 0.021 0.0215 0.02326 0.02751 0.02708 0.03168 C 0.03298 0.03792 0.04878 0.03699 0.05555 0.03815 C 0.06406 0.03746 0.07256 0.03722 0.08107 0.03607 C 0.08906 0.03491 0.09687 0.02798 0.10486 0.02543 C 0.11145 0.01965 0.1184 0.01942 0.12552 0.0148 C 0.12829 0.00347 0.12673 -0.01688 0.11909 -0.02543 C 0.11597 -0.0289 0.11319 -0.03353 0.10954 -0.03584 C 0.10763 -0.037 0.10329 -0.03792 0.10329 -0.03792 " pathEditMode="relative" ptsTypes="fffffffffffA">
                                      <p:cBhvr>
                                        <p:cTn id="30" dur="3000" fill="hold"/>
                                        <p:tgtEl>
                                          <p:spTgt spid="17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79769E-6 C 0.01094 0.01456 0.00712 0.00763 0.01268 0.01896 C 0.01441 0.02867 0.01858 0.03514 0.02379 0.04231 C 0.02431 0.04439 0.02448 0.0467 0.02535 0.04855 C 0.02622 0.05017 0.02796 0.05086 0.02865 0.05271 C 0.03421 0.06728 0.02744 0.05757 0.03178 0.06335 " pathEditMode="relative" ptsTypes="fffffA">
                                      <p:cBhvr>
                                        <p:cTn id="33" dur="3000" fill="hold"/>
                                        <p:tgtEl>
                                          <p:spTgt spid="17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 animBg="1"/>
      <p:bldP spid="174084" grpId="0" animBg="1"/>
      <p:bldP spid="174086" grpId="0" animBg="1"/>
      <p:bldP spid="174092" grpId="0" animBg="1"/>
      <p:bldP spid="174093" grpId="0" animBg="1"/>
      <p:bldP spid="174100" grpId="0" animBg="1"/>
      <p:bldP spid="174102" grpId="0" animBg="1"/>
      <p:bldP spid="174103" grpId="0" animBg="1"/>
      <p:bldP spid="174104" grpId="0" animBg="1"/>
      <p:bldP spid="174107" grpId="0" animBg="1"/>
      <p:bldP spid="174108" grpId="0" animBg="1"/>
      <p:bldP spid="174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3" y="214290"/>
            <a:ext cx="7296171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ЖИДКОСТИ</a:t>
            </a:r>
          </a:p>
        </p:txBody>
      </p:sp>
      <p:pic>
        <p:nvPicPr>
          <p:cNvPr id="16389" name="Picture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916113"/>
            <a:ext cx="2879725" cy="4267200"/>
          </a:xfrm>
          <a:noFill/>
          <a:ln>
            <a:solidFill>
              <a:schemeClr val="tx1"/>
            </a:solidFill>
          </a:ln>
        </p:spPr>
      </p:pic>
      <p:pic>
        <p:nvPicPr>
          <p:cNvPr id="16387" name="Picture 9" descr="08c-i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19475" y="5572140"/>
            <a:ext cx="5256213" cy="1071570"/>
          </a:xfrm>
          <a:noFill/>
          <a:ln>
            <a:solidFill>
              <a:schemeClr val="tx1"/>
            </a:solidFill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16388" name="Text Box 11"/>
          <p:cNvSpPr txBox="1">
            <a:spLocks noChangeArrowheads="1"/>
          </p:cNvSpPr>
          <p:nvPr/>
        </p:nvSpPr>
        <p:spPr bwMode="auto">
          <a:xfrm>
            <a:off x="3500430" y="928671"/>
            <a:ext cx="4857784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Частицы в жидкости «упакованы» так, что расстояние между соседними частицами меньше их размеров. Сами частицы могут перемещаться по всему занимаемому жидкостью объему сосуда.</a:t>
            </a:r>
            <a:r>
              <a:rPr lang="ru-RU" dirty="0"/>
              <a:t> </a:t>
            </a:r>
            <a:r>
              <a:rPr lang="ru-RU" sz="2400" b="1" dirty="0"/>
              <a:t>Перемешивание жидкостей происходит медленно.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Oval 2"/>
          <p:cNvSpPr>
            <a:spLocks noChangeArrowheads="1"/>
          </p:cNvSpPr>
          <p:nvPr/>
        </p:nvSpPr>
        <p:spPr bwMode="auto">
          <a:xfrm>
            <a:off x="3132138" y="28527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1" name="Oval 3"/>
          <p:cNvSpPr>
            <a:spLocks noChangeArrowheads="1"/>
          </p:cNvSpPr>
          <p:nvPr/>
        </p:nvSpPr>
        <p:spPr bwMode="auto">
          <a:xfrm>
            <a:off x="3708400" y="28527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2" name="Oval 4"/>
          <p:cNvSpPr>
            <a:spLocks noChangeArrowheads="1"/>
          </p:cNvSpPr>
          <p:nvPr/>
        </p:nvSpPr>
        <p:spPr bwMode="auto">
          <a:xfrm>
            <a:off x="2843213" y="241935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3" name="Oval 5"/>
          <p:cNvSpPr>
            <a:spLocks noChangeArrowheads="1"/>
          </p:cNvSpPr>
          <p:nvPr/>
        </p:nvSpPr>
        <p:spPr bwMode="auto">
          <a:xfrm>
            <a:off x="3132138" y="19891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4" name="Oval 6"/>
          <p:cNvSpPr>
            <a:spLocks noChangeArrowheads="1"/>
          </p:cNvSpPr>
          <p:nvPr/>
        </p:nvSpPr>
        <p:spPr bwMode="auto">
          <a:xfrm>
            <a:off x="3635375" y="19891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5" name="Oval 7"/>
          <p:cNvSpPr>
            <a:spLocks noChangeArrowheads="1"/>
          </p:cNvSpPr>
          <p:nvPr/>
        </p:nvSpPr>
        <p:spPr bwMode="auto">
          <a:xfrm>
            <a:off x="3924300" y="241935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6" name="Oval 8"/>
          <p:cNvSpPr>
            <a:spLocks noChangeArrowheads="1"/>
          </p:cNvSpPr>
          <p:nvPr/>
        </p:nvSpPr>
        <p:spPr bwMode="auto">
          <a:xfrm>
            <a:off x="2339975" y="40767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7" name="Oval 9"/>
          <p:cNvSpPr>
            <a:spLocks noChangeArrowheads="1"/>
          </p:cNvSpPr>
          <p:nvPr/>
        </p:nvSpPr>
        <p:spPr bwMode="auto">
          <a:xfrm>
            <a:off x="2916238" y="40767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8" name="Oval 10"/>
          <p:cNvSpPr>
            <a:spLocks noChangeArrowheads="1"/>
          </p:cNvSpPr>
          <p:nvPr/>
        </p:nvSpPr>
        <p:spPr bwMode="auto">
          <a:xfrm>
            <a:off x="2051050" y="36433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9" name="Oval 11"/>
          <p:cNvSpPr>
            <a:spLocks noChangeArrowheads="1"/>
          </p:cNvSpPr>
          <p:nvPr/>
        </p:nvSpPr>
        <p:spPr bwMode="auto">
          <a:xfrm>
            <a:off x="2339975" y="32131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0" name="Oval 12"/>
          <p:cNvSpPr>
            <a:spLocks noChangeArrowheads="1"/>
          </p:cNvSpPr>
          <p:nvPr/>
        </p:nvSpPr>
        <p:spPr bwMode="auto">
          <a:xfrm>
            <a:off x="2843213" y="32131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1" name="Oval 13"/>
          <p:cNvSpPr>
            <a:spLocks noChangeArrowheads="1"/>
          </p:cNvSpPr>
          <p:nvPr/>
        </p:nvSpPr>
        <p:spPr bwMode="auto">
          <a:xfrm>
            <a:off x="3132138" y="364331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2" name="Oval 14"/>
          <p:cNvSpPr>
            <a:spLocks noChangeArrowheads="1"/>
          </p:cNvSpPr>
          <p:nvPr/>
        </p:nvSpPr>
        <p:spPr bwMode="auto">
          <a:xfrm>
            <a:off x="3997325" y="40767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3" name="Oval 15"/>
          <p:cNvSpPr>
            <a:spLocks noChangeArrowheads="1"/>
          </p:cNvSpPr>
          <p:nvPr/>
        </p:nvSpPr>
        <p:spPr bwMode="auto">
          <a:xfrm>
            <a:off x="4573588" y="40767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4" name="Oval 16"/>
          <p:cNvSpPr>
            <a:spLocks noChangeArrowheads="1"/>
          </p:cNvSpPr>
          <p:nvPr/>
        </p:nvSpPr>
        <p:spPr bwMode="auto">
          <a:xfrm>
            <a:off x="3708400" y="36433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5" name="Oval 17"/>
          <p:cNvSpPr>
            <a:spLocks noChangeArrowheads="1"/>
          </p:cNvSpPr>
          <p:nvPr/>
        </p:nvSpPr>
        <p:spPr bwMode="auto">
          <a:xfrm>
            <a:off x="3997325" y="32131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6" name="Oval 18"/>
          <p:cNvSpPr>
            <a:spLocks noChangeArrowheads="1"/>
          </p:cNvSpPr>
          <p:nvPr/>
        </p:nvSpPr>
        <p:spPr bwMode="auto">
          <a:xfrm>
            <a:off x="4500563" y="32131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7" name="Oval 19"/>
          <p:cNvSpPr>
            <a:spLocks noChangeArrowheads="1"/>
          </p:cNvSpPr>
          <p:nvPr/>
        </p:nvSpPr>
        <p:spPr bwMode="auto">
          <a:xfrm>
            <a:off x="4789488" y="364331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8" name="Oval 20"/>
          <p:cNvSpPr>
            <a:spLocks noChangeArrowheads="1"/>
          </p:cNvSpPr>
          <p:nvPr/>
        </p:nvSpPr>
        <p:spPr bwMode="auto">
          <a:xfrm>
            <a:off x="4789488" y="28527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49" name="Oval 21"/>
          <p:cNvSpPr>
            <a:spLocks noChangeArrowheads="1"/>
          </p:cNvSpPr>
          <p:nvPr/>
        </p:nvSpPr>
        <p:spPr bwMode="auto">
          <a:xfrm>
            <a:off x="5365750" y="28527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0" name="Oval 22"/>
          <p:cNvSpPr>
            <a:spLocks noChangeArrowheads="1"/>
          </p:cNvSpPr>
          <p:nvPr/>
        </p:nvSpPr>
        <p:spPr bwMode="auto">
          <a:xfrm>
            <a:off x="4500563" y="241935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1" name="Oval 23"/>
          <p:cNvSpPr>
            <a:spLocks noChangeArrowheads="1"/>
          </p:cNvSpPr>
          <p:nvPr/>
        </p:nvSpPr>
        <p:spPr bwMode="auto">
          <a:xfrm>
            <a:off x="4789488" y="1989138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2" name="Oval 24"/>
          <p:cNvSpPr>
            <a:spLocks noChangeArrowheads="1"/>
          </p:cNvSpPr>
          <p:nvPr/>
        </p:nvSpPr>
        <p:spPr bwMode="auto">
          <a:xfrm>
            <a:off x="5292725" y="198913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3" name="Oval 25"/>
          <p:cNvSpPr>
            <a:spLocks noChangeArrowheads="1"/>
          </p:cNvSpPr>
          <p:nvPr/>
        </p:nvSpPr>
        <p:spPr bwMode="auto">
          <a:xfrm>
            <a:off x="5581650" y="241935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4" name="Oval 26"/>
          <p:cNvSpPr>
            <a:spLocks noChangeArrowheads="1"/>
          </p:cNvSpPr>
          <p:nvPr/>
        </p:nvSpPr>
        <p:spPr bwMode="auto">
          <a:xfrm>
            <a:off x="5653088" y="40767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5" name="Oval 27"/>
          <p:cNvSpPr>
            <a:spLocks noChangeArrowheads="1"/>
          </p:cNvSpPr>
          <p:nvPr/>
        </p:nvSpPr>
        <p:spPr bwMode="auto">
          <a:xfrm>
            <a:off x="6229350" y="40767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6" name="Oval 28"/>
          <p:cNvSpPr>
            <a:spLocks noChangeArrowheads="1"/>
          </p:cNvSpPr>
          <p:nvPr/>
        </p:nvSpPr>
        <p:spPr bwMode="auto">
          <a:xfrm>
            <a:off x="5364163" y="364331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7" name="Oval 29"/>
          <p:cNvSpPr>
            <a:spLocks noChangeArrowheads="1"/>
          </p:cNvSpPr>
          <p:nvPr/>
        </p:nvSpPr>
        <p:spPr bwMode="auto">
          <a:xfrm>
            <a:off x="5653088" y="3213100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8" name="Oval 30"/>
          <p:cNvSpPr>
            <a:spLocks noChangeArrowheads="1"/>
          </p:cNvSpPr>
          <p:nvPr/>
        </p:nvSpPr>
        <p:spPr bwMode="auto">
          <a:xfrm>
            <a:off x="6156325" y="3213100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59" name="Oval 31"/>
          <p:cNvSpPr>
            <a:spLocks noChangeArrowheads="1"/>
          </p:cNvSpPr>
          <p:nvPr/>
        </p:nvSpPr>
        <p:spPr bwMode="auto">
          <a:xfrm>
            <a:off x="6445250" y="364331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0" name="Oval 32"/>
          <p:cNvSpPr>
            <a:spLocks noChangeArrowheads="1"/>
          </p:cNvSpPr>
          <p:nvPr/>
        </p:nvSpPr>
        <p:spPr bwMode="auto">
          <a:xfrm>
            <a:off x="3276600" y="53006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1" name="Oval 33"/>
          <p:cNvSpPr>
            <a:spLocks noChangeArrowheads="1"/>
          </p:cNvSpPr>
          <p:nvPr/>
        </p:nvSpPr>
        <p:spPr bwMode="auto">
          <a:xfrm>
            <a:off x="3852863" y="53006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2" name="Oval 34"/>
          <p:cNvSpPr>
            <a:spLocks noChangeArrowheads="1"/>
          </p:cNvSpPr>
          <p:nvPr/>
        </p:nvSpPr>
        <p:spPr bwMode="auto">
          <a:xfrm>
            <a:off x="2987675" y="486727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3" name="Oval 35"/>
          <p:cNvSpPr>
            <a:spLocks noChangeArrowheads="1"/>
          </p:cNvSpPr>
          <p:nvPr/>
        </p:nvSpPr>
        <p:spPr bwMode="auto">
          <a:xfrm>
            <a:off x="3276600" y="44370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4" name="Oval 36"/>
          <p:cNvSpPr>
            <a:spLocks noChangeArrowheads="1"/>
          </p:cNvSpPr>
          <p:nvPr/>
        </p:nvSpPr>
        <p:spPr bwMode="auto">
          <a:xfrm>
            <a:off x="3779838" y="44370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5" name="Oval 37"/>
          <p:cNvSpPr>
            <a:spLocks noChangeArrowheads="1"/>
          </p:cNvSpPr>
          <p:nvPr/>
        </p:nvSpPr>
        <p:spPr bwMode="auto">
          <a:xfrm>
            <a:off x="4068763" y="48672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6" name="Oval 38"/>
          <p:cNvSpPr>
            <a:spLocks noChangeArrowheads="1"/>
          </p:cNvSpPr>
          <p:nvPr/>
        </p:nvSpPr>
        <p:spPr bwMode="auto">
          <a:xfrm>
            <a:off x="4932363" y="53006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7" name="Oval 39"/>
          <p:cNvSpPr>
            <a:spLocks noChangeArrowheads="1"/>
          </p:cNvSpPr>
          <p:nvPr/>
        </p:nvSpPr>
        <p:spPr bwMode="auto">
          <a:xfrm>
            <a:off x="5508625" y="53006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8" name="Oval 40"/>
          <p:cNvSpPr>
            <a:spLocks noChangeArrowheads="1"/>
          </p:cNvSpPr>
          <p:nvPr/>
        </p:nvSpPr>
        <p:spPr bwMode="auto">
          <a:xfrm>
            <a:off x="4643438" y="4867275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69" name="Oval 41"/>
          <p:cNvSpPr>
            <a:spLocks noChangeArrowheads="1"/>
          </p:cNvSpPr>
          <p:nvPr/>
        </p:nvSpPr>
        <p:spPr bwMode="auto">
          <a:xfrm>
            <a:off x="4932363" y="4437063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70" name="Oval 42"/>
          <p:cNvSpPr>
            <a:spLocks noChangeArrowheads="1"/>
          </p:cNvSpPr>
          <p:nvPr/>
        </p:nvSpPr>
        <p:spPr bwMode="auto">
          <a:xfrm>
            <a:off x="5435600" y="4437063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71" name="Oval 43"/>
          <p:cNvSpPr>
            <a:spLocks noChangeArrowheads="1"/>
          </p:cNvSpPr>
          <p:nvPr/>
        </p:nvSpPr>
        <p:spPr bwMode="auto">
          <a:xfrm>
            <a:off x="5724525" y="4867275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FF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2" name="Text Box 44"/>
          <p:cNvSpPr txBox="1">
            <a:spLocks noChangeArrowheads="1"/>
          </p:cNvSpPr>
          <p:nvPr/>
        </p:nvSpPr>
        <p:spPr bwMode="auto">
          <a:xfrm rot="10800000" flipV="1">
            <a:off x="2714612" y="579438"/>
            <a:ext cx="42338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FFFF"/>
                </a:solidFill>
                <a:latin typeface="Verdana" pitchFamily="34" charset="0"/>
              </a:rPr>
              <a:t>ТВЕРДЫЕ ТЕЛА</a:t>
            </a:r>
          </a:p>
        </p:txBody>
      </p:sp>
      <p:sp>
        <p:nvSpPr>
          <p:cNvPr id="45" name="Нижний колонтитул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" dur="2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2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2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" dur="2000" fill="hold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8" dur="2000" fill="hold"/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0" dur="2000" fill="hold"/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2000" fill="hold"/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2000" fill="hold"/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6" dur="20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8" dur="2000" fill="hold"/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0" dur="2000" fill="hold"/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2" dur="2000" fill="hold"/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4" dur="2000" fill="hold"/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6" dur="2000" fill="hold"/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2000" fill="hold"/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0" dur="2000" fill="hold"/>
                                        <p:tgtEl>
                                          <p:spTgt spid="17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17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2000" fill="hold"/>
                                        <p:tgtEl>
                                          <p:spTgt spid="17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8" dur="2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0" dur="2000" fill="hold"/>
                                        <p:tgtEl>
                                          <p:spTgt spid="17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2" dur="2000" fill="hold"/>
                                        <p:tgtEl>
                                          <p:spTgt spid="17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4" dur="2000" fill="hold"/>
                                        <p:tgtEl>
                                          <p:spTgt spid="17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6" dur="2000" fill="hold"/>
                                        <p:tgtEl>
                                          <p:spTgt spid="17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8" dur="2000" fill="hold"/>
                                        <p:tgtEl>
                                          <p:spTgt spid="176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0" dur="2000" fill="hold"/>
                                        <p:tgtEl>
                                          <p:spTgt spid="176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2" dur="2000" fill="hold"/>
                                        <p:tgtEl>
                                          <p:spTgt spid="176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4" dur="2000" fill="hold"/>
                                        <p:tgtEl>
                                          <p:spTgt spid="176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6" dur="2000" fill="hold"/>
                                        <p:tgtEl>
                                          <p:spTgt spid="17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8" dur="2000" fill="hold"/>
                                        <p:tgtEl>
                                          <p:spTgt spid="176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0" dur="2000" fill="hold"/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2" dur="2000" fill="hold"/>
                                        <p:tgtEl>
                                          <p:spTgt spid="176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4" dur="2000" fill="hold"/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6" dur="2000" fill="hold"/>
                                        <p:tgtEl>
                                          <p:spTgt spid="176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8" dur="2000" fill="hold"/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0" dur="2000" fill="hold"/>
                                        <p:tgtEl>
                                          <p:spTgt spid="176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2" dur="2000" fill="hold"/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4" dur="2000" fill="hold"/>
                                        <p:tgtEl>
                                          <p:spTgt spid="176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6" dur="2000" fill="hold"/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8" dur="2000" fill="hold"/>
                                        <p:tgtEl>
                                          <p:spTgt spid="176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animBg="1"/>
      <p:bldP spid="176131" grpId="0" animBg="1"/>
      <p:bldP spid="176132" grpId="0" animBg="1"/>
      <p:bldP spid="176133" grpId="0" animBg="1"/>
      <p:bldP spid="176134" grpId="0" animBg="1"/>
      <p:bldP spid="176135" grpId="0" animBg="1"/>
      <p:bldP spid="176136" grpId="0" animBg="1"/>
      <p:bldP spid="176137" grpId="0" animBg="1"/>
      <p:bldP spid="176138" grpId="0" animBg="1"/>
      <p:bldP spid="176139" grpId="0" animBg="1"/>
      <p:bldP spid="176140" grpId="0" animBg="1"/>
      <p:bldP spid="176141" grpId="0" animBg="1"/>
      <p:bldP spid="176142" grpId="0" animBg="1"/>
      <p:bldP spid="176143" grpId="0" animBg="1"/>
      <p:bldP spid="176144" grpId="0" animBg="1"/>
      <p:bldP spid="176145" grpId="0" animBg="1"/>
      <p:bldP spid="176146" grpId="0" animBg="1"/>
      <p:bldP spid="176147" grpId="0" animBg="1"/>
      <p:bldP spid="176148" grpId="0" animBg="1"/>
      <p:bldP spid="176149" grpId="0" animBg="1"/>
      <p:bldP spid="176150" grpId="0" animBg="1"/>
      <p:bldP spid="176151" grpId="0" animBg="1"/>
      <p:bldP spid="176152" grpId="0" animBg="1"/>
      <p:bldP spid="176153" grpId="0" animBg="1"/>
      <p:bldP spid="176154" grpId="0" animBg="1"/>
      <p:bldP spid="176155" grpId="0" animBg="1"/>
      <p:bldP spid="176156" grpId="0" animBg="1"/>
      <p:bldP spid="176157" grpId="0" animBg="1"/>
      <p:bldP spid="176158" grpId="0" animBg="1"/>
      <p:bldP spid="176159" grpId="0" animBg="1"/>
      <p:bldP spid="176160" grpId="0" animBg="1"/>
      <p:bldP spid="176161" grpId="0" animBg="1"/>
      <p:bldP spid="176162" grpId="0" animBg="1"/>
      <p:bldP spid="176163" grpId="0" animBg="1"/>
      <p:bldP spid="176164" grpId="0" animBg="1"/>
      <p:bldP spid="176165" grpId="0" animBg="1"/>
      <p:bldP spid="176166" grpId="0" animBg="1"/>
      <p:bldP spid="176167" grpId="0" animBg="1"/>
      <p:bldP spid="176168" grpId="0" animBg="1"/>
      <p:bldP spid="176169" grpId="0" animBg="1"/>
      <p:bldP spid="176170" grpId="0" animBg="1"/>
      <p:bldP spid="1761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428604"/>
            <a:ext cx="7296170" cy="64294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ТВЕРДЫЕ ТЕЛА</a:t>
            </a: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349750"/>
            <a:ext cx="1873250" cy="1522413"/>
          </a:xfrm>
          <a:noFill/>
          <a:ln>
            <a:solidFill>
              <a:schemeClr val="tx1"/>
            </a:solidFill>
          </a:ln>
        </p:spPr>
      </p:pic>
      <p:pic>
        <p:nvPicPr>
          <p:cNvPr id="18436" name="Picture 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92725" y="3933825"/>
            <a:ext cx="1377950" cy="2005013"/>
          </a:xfrm>
          <a:noFill/>
          <a:ln>
            <a:solidFill>
              <a:schemeClr val="tx1"/>
            </a:solidFill>
          </a:ln>
        </p:spPr>
      </p:pic>
      <p:pic>
        <p:nvPicPr>
          <p:cNvPr id="18438" name="Picture 1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843213" y="4325938"/>
            <a:ext cx="1800225" cy="1614487"/>
          </a:xfrm>
          <a:noFill/>
          <a:ln>
            <a:solidFill>
              <a:srgbClr val="006600"/>
            </a:solidFill>
          </a:ln>
        </p:spPr>
      </p:pic>
      <p:sp>
        <p:nvSpPr>
          <p:cNvPr id="18437" name="Text Box 13"/>
          <p:cNvSpPr txBox="1">
            <a:spLocks noChangeArrowheads="1"/>
          </p:cNvSpPr>
          <p:nvPr/>
        </p:nvSpPr>
        <p:spPr bwMode="auto">
          <a:xfrm>
            <a:off x="611188" y="1125538"/>
            <a:ext cx="835342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Verdana" pitchFamily="34" charset="0"/>
              </a:rPr>
              <a:t>В твердых телах расстояния между частицами совсем маленькие. Они такие же, как размеры самих частиц. Проникновение через такие малые промежутки частиц другого вещества крайне затруднено и поэтому происходит очень медленно</a:t>
            </a:r>
            <a:r>
              <a:rPr lang="ru-RU" sz="2800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7" y="357166"/>
            <a:ext cx="7367608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Задание № 3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idx="1"/>
          </p:nvPr>
        </p:nvSpPr>
        <p:spPr>
          <a:xfrm>
            <a:off x="776288" y="1347788"/>
            <a:ext cx="7758112" cy="4168775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ru-RU" sz="2400" b="1" smtClean="0"/>
              <a:t>Проделайте опыт, описанный в задании 2, но на этот раз смочите бумагу горячей водой.</a:t>
            </a:r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ru-RU" sz="2400" b="1" smtClean="0"/>
              <a:t>В каком случае диффузия происходит быстрее: при выполнении задания 2 или сейчас?</a:t>
            </a:r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ru-RU" sz="2400" b="1" smtClean="0"/>
              <a:t>Сделайте вывод, как зависит скорость диффузии от температуры</a:t>
            </a:r>
            <a:r>
              <a:rPr lang="ru-RU" smtClean="0"/>
              <a:t>: </a:t>
            </a:r>
            <a:r>
              <a:rPr lang="ru-RU" smtClean="0">
                <a:solidFill>
                  <a:srgbClr val="CC3300"/>
                </a:solidFill>
              </a:rPr>
              <a:t>«</a:t>
            </a:r>
            <a:r>
              <a:rPr lang="ru-RU" b="1" smtClean="0">
                <a:solidFill>
                  <a:srgbClr val="CC3300"/>
                </a:solidFill>
              </a:rPr>
              <a:t>Чем выше температура, тем    </a:t>
            </a:r>
            <a:r>
              <a:rPr lang="ru-RU" sz="1800" smtClean="0">
                <a:solidFill>
                  <a:srgbClr val="CC3300"/>
                </a:solidFill>
              </a:rPr>
              <a:t>… </a:t>
            </a:r>
            <a:r>
              <a:rPr lang="ru-RU" b="1" smtClean="0">
                <a:solidFill>
                  <a:srgbClr val="CC3300"/>
                </a:solidFill>
              </a:rPr>
              <a:t>проходит диффузия».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6443663" y="6858000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3300"/>
                </a:solidFill>
                <a:latin typeface="Verdana" pitchFamily="34" charset="0"/>
              </a:rPr>
              <a:t>быстрее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5.55556E-7 -0.338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357166"/>
            <a:ext cx="7510485" cy="785818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Объяснение явления</a:t>
            </a:r>
            <a:endParaRPr lang="en-US" dirty="0" smtClean="0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5288" y="2636838"/>
            <a:ext cx="762000" cy="665162"/>
            <a:chOff x="1110" y="2656"/>
            <a:chExt cx="1549" cy="1351"/>
          </a:xfrm>
        </p:grpSpPr>
        <p:sp>
          <p:nvSpPr>
            <p:cNvPr id="2050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4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95288" y="3789363"/>
            <a:ext cx="762000" cy="665162"/>
            <a:chOff x="3174" y="2656"/>
            <a:chExt cx="1549" cy="1351"/>
          </a:xfrm>
        </p:grpSpPr>
        <p:sp>
          <p:nvSpPr>
            <p:cNvPr id="2050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8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485" name="Line 11"/>
          <p:cNvSpPr>
            <a:spLocks noChangeShapeType="1"/>
          </p:cNvSpPr>
          <p:nvPr/>
        </p:nvSpPr>
        <p:spPr bwMode="auto">
          <a:xfrm>
            <a:off x="1258888" y="328453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gray">
          <a:xfrm>
            <a:off x="323850" y="2781300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0487" name="Line 14"/>
          <p:cNvSpPr>
            <a:spLocks noChangeShapeType="1"/>
          </p:cNvSpPr>
          <p:nvPr/>
        </p:nvSpPr>
        <p:spPr bwMode="auto">
          <a:xfrm>
            <a:off x="1187450" y="4508500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1258888" y="4005263"/>
            <a:ext cx="68421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chemeClr val="tx2"/>
                </a:solidFill>
              </a:rPr>
              <a:t>Между частицами имеются промежутки</a:t>
            </a:r>
            <a:endParaRPr lang="en-US" sz="2400" b="1">
              <a:solidFill>
                <a:schemeClr val="tx2"/>
              </a:solidFill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23850" y="5013325"/>
            <a:ext cx="762000" cy="665163"/>
            <a:chOff x="1110" y="2656"/>
            <a:chExt cx="1549" cy="1351"/>
          </a:xfrm>
        </p:grpSpPr>
        <p:sp>
          <p:nvSpPr>
            <p:cNvPr id="20497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8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108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490" name="Line 25"/>
          <p:cNvSpPr>
            <a:spLocks noChangeShapeType="1"/>
          </p:cNvSpPr>
          <p:nvPr/>
        </p:nvSpPr>
        <p:spPr bwMode="auto">
          <a:xfrm>
            <a:off x="1258888" y="558958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9114" name="Text Box 26"/>
          <p:cNvSpPr txBox="1">
            <a:spLocks noChangeArrowheads="1"/>
          </p:cNvSpPr>
          <p:nvPr/>
        </p:nvSpPr>
        <p:spPr bwMode="auto">
          <a:xfrm>
            <a:off x="1116013" y="4797425"/>
            <a:ext cx="7704137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chemeClr val="tx2"/>
                </a:solidFill>
              </a:rPr>
              <a:t>Частицы вещества находятся в </a:t>
            </a:r>
          </a:p>
          <a:p>
            <a:pPr eaLnBrk="0" hangingPunct="0"/>
            <a:r>
              <a:rPr lang="ru-RU" sz="2400" b="1">
                <a:solidFill>
                  <a:schemeClr val="tx2"/>
                </a:solidFill>
              </a:rPr>
              <a:t>постоянном движении</a:t>
            </a:r>
            <a:endParaRPr lang="en-US" sz="2400" b="1">
              <a:solidFill>
                <a:schemeClr val="tx2"/>
              </a:solidFill>
            </a:endParaRPr>
          </a:p>
        </p:txBody>
      </p:sp>
      <p:sp>
        <p:nvSpPr>
          <p:cNvPr id="20492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493" name="Text Box 32"/>
          <p:cNvSpPr txBox="1">
            <a:spLocks noChangeArrowheads="1"/>
          </p:cNvSpPr>
          <p:nvPr/>
        </p:nvSpPr>
        <p:spPr bwMode="auto">
          <a:xfrm>
            <a:off x="1116013" y="1125538"/>
            <a:ext cx="74882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Явление диффузии можно объяснить лишь в том случае, если считать, что:</a:t>
            </a:r>
          </a:p>
        </p:txBody>
      </p:sp>
      <p:sp>
        <p:nvSpPr>
          <p:cNvPr id="89121" name="Text Box 33"/>
          <p:cNvSpPr txBox="1">
            <a:spLocks noChangeArrowheads="1"/>
          </p:cNvSpPr>
          <p:nvPr/>
        </p:nvSpPr>
        <p:spPr bwMode="auto">
          <a:xfrm>
            <a:off x="1258888" y="2708275"/>
            <a:ext cx="5834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</a:rPr>
              <a:t>Все вещества состоят из частиц</a:t>
            </a:r>
          </a:p>
        </p:txBody>
      </p:sp>
      <p:sp>
        <p:nvSpPr>
          <p:cNvPr id="89122" name="Rectangle 34"/>
          <p:cNvSpPr>
            <a:spLocks noChangeArrowheads="1"/>
          </p:cNvSpPr>
          <p:nvPr/>
        </p:nvSpPr>
        <p:spPr bwMode="auto">
          <a:xfrm>
            <a:off x="539750" y="5157788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89123" name="Rectangle 35"/>
          <p:cNvSpPr>
            <a:spLocks noChangeArrowheads="1"/>
          </p:cNvSpPr>
          <p:nvPr/>
        </p:nvSpPr>
        <p:spPr bwMode="auto">
          <a:xfrm>
            <a:off x="611188" y="40052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1" grpId="0"/>
      <p:bldP spid="89122" grpId="0"/>
      <p:bldP spid="891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428604"/>
            <a:ext cx="7391400" cy="64294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/>
              <a:t>Применение диффузии</a:t>
            </a:r>
          </a:p>
        </p:txBody>
      </p:sp>
      <p:pic>
        <p:nvPicPr>
          <p:cNvPr id="141331" name="Picture 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88913"/>
            <a:ext cx="1736725" cy="1219200"/>
          </a:xfrm>
          <a:ln>
            <a:solidFill>
              <a:srgbClr val="99BACC"/>
            </a:solidFill>
          </a:ln>
        </p:spPr>
      </p:pic>
      <p:pic>
        <p:nvPicPr>
          <p:cNvPr id="141324" name="Picture 12" descr="AG00402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7358082" y="5500702"/>
            <a:ext cx="676275" cy="1076325"/>
          </a:xfrm>
          <a:noFill/>
        </p:spPr>
      </p:pic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323850" y="1628775"/>
            <a:ext cx="83201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>
                <a:latin typeface="Verdana" pitchFamily="34" charset="0"/>
              </a:rPr>
              <a:t> Воздух, как известно, представляет собой смесь газов. Однако вследствие диффузии на одной высоте от Земли состав атмосферы оказывается достаточно однородным.</a:t>
            </a:r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323850" y="4652963"/>
            <a:ext cx="8135938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latin typeface="Verdana" pitchFamily="34" charset="0"/>
              </a:rPr>
              <a:t> </a:t>
            </a:r>
            <a:r>
              <a:rPr lang="ru-RU" sz="2400" b="1" dirty="0">
                <a:latin typeface="Verdana" pitchFamily="34" charset="0"/>
              </a:rPr>
              <a:t>Диффузия играет важную роль в питании растений, переносе питательных веществ, кислорода в организме человека и животных.</a:t>
            </a:r>
          </a:p>
          <a:p>
            <a:pPr>
              <a:spcBef>
                <a:spcPct val="50000"/>
              </a:spcBef>
            </a:pPr>
            <a:endParaRPr lang="ru-RU" sz="2400" b="1" dirty="0">
              <a:latin typeface="Verdana" pitchFamily="34" charset="0"/>
            </a:endParaRPr>
          </a:p>
        </p:txBody>
      </p:sp>
      <p:sp>
        <p:nvSpPr>
          <p:cNvPr id="141329" name="Text Box 17"/>
          <p:cNvSpPr txBox="1">
            <a:spLocks noChangeArrowheads="1"/>
          </p:cNvSpPr>
          <p:nvPr/>
        </p:nvSpPr>
        <p:spPr bwMode="auto">
          <a:xfrm>
            <a:off x="323850" y="3357563"/>
            <a:ext cx="8064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>
                <a:latin typeface="Verdana" pitchFamily="34" charset="0"/>
              </a:rPr>
              <a:t> </a:t>
            </a:r>
            <a:r>
              <a:rPr lang="ru-RU" sz="2400" b="1">
                <a:latin typeface="Verdana" pitchFamily="34" charset="0"/>
              </a:rPr>
              <a:t>Она широко используется в пищевой промышленности при консервировании овощей и фруктов, при засолке огурцов.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7" y="428604"/>
            <a:ext cx="7367608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Повторение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827962" cy="1217612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sz="2000" b="1" smtClean="0"/>
              <a:t>Объясните увеличение (уменьшение) объема тела при нагревании (охлаждении) с помощью гипотезы о строении вещества.</a:t>
            </a:r>
            <a:r>
              <a:rPr lang="ru-RU" sz="2000" smtClean="0"/>
              <a:t> 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 </a:t>
            </a:r>
          </a:p>
        </p:txBody>
      </p:sp>
      <p:pic>
        <p:nvPicPr>
          <p:cNvPr id="143368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072198" y="4143380"/>
            <a:ext cx="1203595" cy="2381250"/>
          </a:xfrm>
          <a:noFill/>
          <a:ln>
            <a:solidFill>
              <a:srgbClr val="8FD1B5"/>
            </a:solidFill>
          </a:ln>
        </p:spPr>
      </p:pic>
      <p:pic>
        <p:nvPicPr>
          <p:cNvPr id="143373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79613" y="4652963"/>
            <a:ext cx="2249487" cy="1481137"/>
          </a:xfrm>
          <a:noFill/>
          <a:ln>
            <a:solidFill>
              <a:srgbClr val="8FD1B5"/>
            </a:solidFill>
          </a:ln>
        </p:spPr>
      </p:pic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395288" y="2636838"/>
            <a:ext cx="84978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rgbClr val="518359"/>
                </a:solidFill>
              </a:rPr>
              <a:t>Все тела состоят из мельчайших частиц, между которыми существуют промежутки. При нагревании  тел их размеры увеличиваются в связи с тем, что  частицы  удаляются друг от друга.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>
          <a:xfrm>
            <a:off x="1500166" y="285728"/>
            <a:ext cx="7367608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Применение диффузии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557338"/>
            <a:ext cx="7972425" cy="29511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/>
              <a:t>Диффузия используется при выплавке стали. Для придания стальным деталям прочности их помещают в специальные печи, где, находясь в разогретом состоянии, они насыщаются углеродом. Атомы углерода проникают в поверхностный слой металла и повышают его прочность.</a:t>
            </a:r>
            <a:endParaRPr lang="en-US" sz="24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smtClean="0"/>
          </a:p>
        </p:txBody>
      </p:sp>
      <p:pic>
        <p:nvPicPr>
          <p:cNvPr id="1873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929454" y="3357562"/>
            <a:ext cx="1901952" cy="1085088"/>
          </a:xfrm>
          <a:noFill/>
        </p:spPr>
      </p:pic>
      <p:sp>
        <p:nvSpPr>
          <p:cNvPr id="187399" name="Text Box 7"/>
          <p:cNvSpPr txBox="1">
            <a:spLocks noChangeArrowheads="1"/>
          </p:cNvSpPr>
          <p:nvPr/>
        </p:nvSpPr>
        <p:spPr bwMode="auto">
          <a:xfrm>
            <a:off x="684213" y="4437063"/>
            <a:ext cx="76327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en-US" sz="2400" b="1">
                <a:latin typeface="Verdana" pitchFamily="34" charset="0"/>
              </a:rPr>
              <a:t> </a:t>
            </a:r>
            <a:r>
              <a:rPr lang="ru-RU" sz="2400" b="1">
                <a:latin typeface="Verdana" pitchFamily="34" charset="0"/>
              </a:rPr>
              <a:t>С ее помощью изготавливают многие полупроводниковые приборы</a:t>
            </a:r>
          </a:p>
          <a:p>
            <a:pPr>
              <a:spcBef>
                <a:spcPct val="50000"/>
              </a:spcBef>
            </a:pPr>
            <a:endParaRPr lang="ru-RU" sz="2400" b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502920" y="285728"/>
            <a:ext cx="8183880" cy="92869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«Вредная» диффузия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502920" y="1357298"/>
            <a:ext cx="8183880" cy="392909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ru-RU" sz="2400" b="1" dirty="0" smtClean="0"/>
              <a:t>Порою диффузия бывает вредным и даже опасным явлением. Природный горючий газ, которым мы пользуемся дома для приготовления пищи, не имеет ни цвета ни запаха, поэтому трудно сразу  заметить его утечку. А при утечке за счёт диффузии газ распространяется по всему помещению. Между тем при определённом соотношении газа с воздухом в закрытом помещении образуется смесь, которая может взорваться, например, от зажжённой спички. Газ может вызвать и отравление людей.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3" y="428604"/>
            <a:ext cx="7296171" cy="714380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Работа в группах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500174"/>
            <a:ext cx="8186766" cy="4214842"/>
          </a:xfrm>
        </p:spPr>
        <p:txBody>
          <a:bodyPr>
            <a:normAutofit fontScale="92500" lnSpcReduction="10000"/>
          </a:bodyPr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C3300"/>
                </a:solidFill>
              </a:rPr>
              <a:t>1 ряд.</a:t>
            </a:r>
            <a:r>
              <a:rPr lang="ru-RU" sz="2400" dirty="0" smtClean="0"/>
              <a:t> </a:t>
            </a:r>
            <a:r>
              <a:rPr lang="ru-RU" sz="2400" b="1" dirty="0" smtClean="0"/>
              <a:t>Сформулируйте гипотезу о том, почему чай заваривают горячей, а не холодной водой. Дайте объяснение вашему предположению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C3300"/>
                </a:solidFill>
              </a:rPr>
              <a:t>2 ряд.</a:t>
            </a:r>
            <a:r>
              <a:rPr lang="ru-RU" sz="2400" b="1" dirty="0" smtClean="0"/>
              <a:t> Возьмите медный купорос, высыпьте в воду. Какое явление вы наблюдаете? Что является причиной, а что следствием данного явления?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C3300"/>
                </a:solidFill>
              </a:rPr>
              <a:t>3 ряд.</a:t>
            </a:r>
            <a:r>
              <a:rPr lang="ru-RU" sz="2400" b="1" dirty="0" smtClean="0"/>
              <a:t>  На дно стакана опустите кристаллик марганца. Наблюдать, не взбалтывая. Какое явление наблюдается? Как его ускорить? Сформулируйте условия, при которых вы наблюдаете явление диффузии. Будет ли наблюдаемое явление диффузией, если жидкость взболтать?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5" y="357166"/>
            <a:ext cx="7367609" cy="785818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ПОДУМАЙ И ОТВЕТЬ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1428736"/>
            <a:ext cx="8643966" cy="1063639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 smtClean="0"/>
              <a:t>1</a:t>
            </a:r>
            <a:r>
              <a:rPr lang="ru-RU" sz="2400" b="1" dirty="0" smtClean="0"/>
              <a:t>. Представьте, что у вас есть волшебный телевизор. Что вы увидите в нем, рассматривая строение веществ?</a:t>
            </a:r>
          </a:p>
        </p:txBody>
      </p:sp>
      <p:pic>
        <p:nvPicPr>
          <p:cNvPr id="17715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5357826"/>
            <a:ext cx="3803650" cy="1071563"/>
          </a:xfrm>
          <a:noFill/>
          <a:ln>
            <a:solidFill>
              <a:srgbClr val="8FD1B5"/>
            </a:solidFill>
          </a:ln>
        </p:spPr>
      </p:pic>
      <p:pic>
        <p:nvPicPr>
          <p:cNvPr id="17715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4714876" y="5357826"/>
            <a:ext cx="3803650" cy="1060292"/>
          </a:xfrm>
          <a:noFill/>
          <a:ln>
            <a:solidFill>
              <a:srgbClr val="8FD1B5"/>
            </a:solidFill>
          </a:ln>
        </p:spPr>
      </p:pic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571472" y="2714620"/>
            <a:ext cx="857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Verdana" pitchFamily="34" charset="0"/>
              </a:rPr>
              <a:t>2. В</a:t>
            </a:r>
            <a:r>
              <a:rPr lang="ru-RU" b="1" dirty="0"/>
              <a:t> </a:t>
            </a:r>
            <a:r>
              <a:rPr lang="ru-RU" sz="2400" b="1" dirty="0">
                <a:latin typeface="Verdana" pitchFamily="34" charset="0"/>
              </a:rPr>
              <a:t>чем состоит явление диффузии? Знаете ли вы какой-либо пример диффузии, кроме тех, что были приведены на уроке? </a:t>
            </a:r>
          </a:p>
        </p:txBody>
      </p:sp>
      <p:sp>
        <p:nvSpPr>
          <p:cNvPr id="177161" name="Text Box 9"/>
          <p:cNvSpPr txBox="1">
            <a:spLocks noChangeArrowheads="1"/>
          </p:cNvSpPr>
          <p:nvPr/>
        </p:nvSpPr>
        <p:spPr bwMode="auto">
          <a:xfrm>
            <a:off x="571472" y="4071942"/>
            <a:ext cx="81042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Verdana" pitchFamily="34" charset="0"/>
              </a:rPr>
              <a:t>3. Что общего между рисунком с игроками на футбольном поле и явлением диффузии?</a:t>
            </a:r>
          </a:p>
        </p:txBody>
      </p:sp>
      <p:pic>
        <p:nvPicPr>
          <p:cNvPr id="17716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0"/>
            <a:ext cx="1352550" cy="1347787"/>
          </a:xfrm>
          <a:prstGeom prst="rect">
            <a:avLst/>
          </a:prstGeom>
          <a:noFill/>
          <a:ln w="9525">
            <a:solidFill>
              <a:srgbClr val="8FD1B5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357166"/>
            <a:ext cx="7786711" cy="64294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Тест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071546"/>
            <a:ext cx="8358246" cy="5429288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i="1" dirty="0" smtClean="0">
                <a:solidFill>
                  <a:srgbClr val="CC3300"/>
                </a:solidFill>
              </a:rPr>
              <a:t>                  </a:t>
            </a:r>
            <a:r>
              <a:rPr lang="ru-RU" sz="1800" b="1" i="1" dirty="0" smtClean="0">
                <a:solidFill>
                  <a:srgbClr val="CC3300"/>
                </a:solidFill>
              </a:rPr>
              <a:t>Условия прохождения диффузии:</a:t>
            </a:r>
            <a:endParaRPr lang="ru-RU" sz="1800" dirty="0" smtClean="0">
              <a:solidFill>
                <a:srgbClr val="CC3300"/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а)</a:t>
            </a:r>
            <a:r>
              <a:rPr lang="ru-RU" sz="1800" dirty="0" smtClean="0"/>
              <a:t>	</a:t>
            </a:r>
            <a:r>
              <a:rPr lang="ru-RU" sz="1800" b="1" dirty="0" smtClean="0"/>
              <a:t>имеются различные вещества;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б)	между ними существует тесный контакт;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в)	происходит самопроизвольное смешивание.</a:t>
            </a:r>
            <a:endParaRPr lang="ru-RU" sz="1800" b="1" i="1" dirty="0" smtClean="0"/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i="1" dirty="0" smtClean="0">
                <a:solidFill>
                  <a:srgbClr val="CC3300"/>
                </a:solidFill>
              </a:rPr>
              <a:t>            </a:t>
            </a:r>
            <a:r>
              <a:rPr lang="ru-RU" sz="1800" b="1" i="1" dirty="0" smtClean="0">
                <a:solidFill>
                  <a:srgbClr val="CC3300"/>
                </a:solidFill>
              </a:rPr>
              <a:t>Закон прохождения диффузии</a:t>
            </a:r>
            <a:r>
              <a:rPr lang="ru-RU" sz="1800" b="1" i="1" dirty="0" smtClean="0"/>
              <a:t> </a:t>
            </a:r>
            <a:r>
              <a:rPr lang="ru-RU" sz="1800" i="1" dirty="0" smtClean="0"/>
              <a:t>— </a:t>
            </a:r>
            <a:r>
              <a:rPr lang="ru-RU" sz="1800" b="1" dirty="0" smtClean="0"/>
              <a:t>чем выше температура, тем быстрее происходит диффузия.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Рассмотрите следующие опыты и выберите ответ.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 </a:t>
            </a:r>
            <a:r>
              <a:rPr lang="ru-RU" sz="1800" b="1" i="1" dirty="0" smtClean="0">
                <a:solidFill>
                  <a:srgbClr val="CC3300"/>
                </a:solidFill>
              </a:rPr>
              <a:t>Опыты:</a:t>
            </a:r>
            <a:endParaRPr lang="ru-RU" sz="1800" b="1" dirty="0" smtClean="0">
              <a:solidFill>
                <a:srgbClr val="CC3300"/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1. Огурцы были одновременно залиты: одна банка — холодным рассолом, вторая банка — горячим. Во второй банке огурцы просолились быстрее. Почему?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2. В сосуд с водой осторожно, при помощи пипетки, наливают слой раствора медного купороса.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3. На стекло насыпают кучу мелких песчинок.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4. В сосуд с водой опускают кусочек льда.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5. В чай положили кусочек сахару и размешали ложкой.</a:t>
            </a:r>
            <a:br>
              <a:rPr lang="ru-RU" sz="1800" b="1" dirty="0" smtClean="0"/>
            </a:br>
            <a:r>
              <a:rPr lang="ru-RU" sz="1800" b="1" i="1" dirty="0" smtClean="0">
                <a:solidFill>
                  <a:srgbClr val="CC3300"/>
                </a:solidFill>
              </a:rPr>
              <a:t>Ответы:</a:t>
            </a:r>
            <a:endParaRPr lang="ru-RU" sz="1800" b="1" dirty="0" smtClean="0">
              <a:solidFill>
                <a:srgbClr val="CC3300"/>
              </a:solidFill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А. Наблюдается диффузия, так как выполняются все условия.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Б. Диффузии нет, так как отсутствует условие а).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В. Диффузии нет, так как отсутствует условие б).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Г. Диффузии нет, так как отсутствует условие в).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Д.</a:t>
            </a:r>
            <a:r>
              <a:rPr lang="ru-RU" sz="1800" dirty="0" smtClean="0"/>
              <a:t> </a:t>
            </a:r>
            <a:r>
              <a:rPr lang="ru-RU" sz="1800" b="1" dirty="0" smtClean="0"/>
              <a:t>Опыт отражает закон диффузии.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Ответы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6604000" cy="7858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CC3300"/>
                </a:solidFill>
              </a:rPr>
              <a:t>1Д;  2А;  3В;  4Б;  5Г</a:t>
            </a:r>
          </a:p>
        </p:txBody>
      </p:sp>
      <p:sp>
        <p:nvSpPr>
          <p:cNvPr id="180231" name="AutoShape 7"/>
          <p:cNvSpPr>
            <a:spLocks noChangeArrowheads="1"/>
          </p:cNvSpPr>
          <p:nvPr/>
        </p:nvSpPr>
        <p:spPr bwMode="auto">
          <a:xfrm>
            <a:off x="1547813" y="2852738"/>
            <a:ext cx="3960812" cy="2376487"/>
          </a:xfrm>
          <a:prstGeom prst="downArrowCallout">
            <a:avLst>
              <a:gd name="adj1" fmla="val 41667"/>
              <a:gd name="adj2" fmla="val 41667"/>
              <a:gd name="adj3" fmla="val 16667"/>
              <a:gd name="adj4" fmla="val 6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1979613" y="2786058"/>
            <a:ext cx="359251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CC3300"/>
                </a:solidFill>
              </a:rPr>
              <a:t>Домашнее задание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cs typeface="Arial" charset="0"/>
              </a:rPr>
              <a:t>§</a:t>
            </a:r>
            <a:r>
              <a:rPr lang="ru-RU" sz="2400" b="1" dirty="0">
                <a:cs typeface="Arial" charset="0"/>
              </a:rPr>
              <a:t> 9,  </a:t>
            </a:r>
            <a:r>
              <a:rPr lang="ru-RU" sz="2400" b="1" dirty="0">
                <a:cs typeface="Arial" charset="0"/>
                <a:hlinkClick r:id="rId2" action="ppaction://hlinkfile"/>
              </a:rPr>
              <a:t>домашний эксперимент</a:t>
            </a:r>
            <a:endParaRPr lang="en-US" sz="24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3"/>
          <p:cNvSpPr>
            <a:spLocks noChangeArrowheads="1" noChangeShapeType="1" noTextEdit="1"/>
          </p:cNvSpPr>
          <p:nvPr/>
        </p:nvSpPr>
        <p:spPr bwMode="gray">
          <a:xfrm>
            <a:off x="582613" y="4419600"/>
            <a:ext cx="7518400" cy="1314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</a:rPr>
              <a:t>СПАСИБО </a:t>
            </a:r>
            <a:r>
              <a:rPr lang="en-US" sz="5400" b="1" kern="10" dirty="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</a:rPr>
              <a:t> </a:t>
            </a:r>
            <a:r>
              <a:rPr lang="ru-RU" sz="5400" b="1" kern="10" smtClean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</a:rPr>
              <a:t>РЕБЯТА ЗА </a:t>
            </a:r>
            <a:r>
              <a:rPr lang="ru-RU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</a:rPr>
              <a:t>ПРЕКРАСНЫЙ УРОК !</a:t>
            </a:r>
          </a:p>
        </p:txBody>
      </p:sp>
      <p:pic>
        <p:nvPicPr>
          <p:cNvPr id="28675" name="Picture 4" descr="AG0031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484313"/>
            <a:ext cx="33115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642910" y="428604"/>
            <a:ext cx="8043890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Источники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28736"/>
            <a:ext cx="8115328" cy="435771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200" dirty="0" smtClean="0"/>
              <a:t>1.</a:t>
            </a:r>
            <a:r>
              <a:rPr lang="en-US" sz="1800" b="1" dirty="0" smtClean="0">
                <a:hlinkClick r:id="rId2"/>
              </a:rPr>
              <a:t>http://schoolcollection.edu.ru/catalog/rubr/8f5d7210-86a6-11da-a72b-0800200c9a66/21764/?&amp;rubric_id[]=21764&amp;sort=order</a:t>
            </a:r>
            <a:endParaRPr lang="en-US" sz="1800" b="1" dirty="0" smtClean="0">
              <a:hlinkClick r:id="rId3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>
                <a:hlinkClick r:id="rId3"/>
              </a:rPr>
              <a:t>2.</a:t>
            </a:r>
            <a:r>
              <a:rPr lang="en-US" sz="1800" b="1" dirty="0" smtClean="0">
                <a:hlinkClick r:id="rId4"/>
              </a:rPr>
              <a:t>http://www.xumuk.ru/encyklopedia/1442.html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>
                <a:hlinkClick r:id="rId4"/>
              </a:rPr>
              <a:t>3.</a:t>
            </a:r>
            <a:r>
              <a:rPr lang="en-US" sz="1800" b="1" dirty="0" smtClean="0">
                <a:hlinkClick r:id="rId4"/>
              </a:rPr>
              <a:t>http://www.utube.ru/pages/video/1606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4. </a:t>
            </a:r>
            <a:r>
              <a:rPr lang="en-US" sz="1800" b="1" dirty="0" smtClean="0"/>
              <a:t>http://ru.wikipedia.org/wiki/</a:t>
            </a:r>
            <a:r>
              <a:rPr lang="en-US" sz="1800" b="1" dirty="0" err="1" smtClean="0"/>
              <a:t>Диффузия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/>
              <a:t>5. </a:t>
            </a:r>
            <a:r>
              <a:rPr lang="ru-RU" sz="1600" b="1" dirty="0" smtClean="0"/>
              <a:t>Буров В.А. Фронтальные лабораторные занятия по физике в 7-11 классах. - М.:  Просвещение, 1996.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6. Гуревич А.Е. ФИЗИКА – ХИМИЯ. - М.: Дрофа, 2003.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7. Гуревич А.Е. Физика. 7 класс. - М.: Дрофа, 1997.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8. </a:t>
            </a:r>
            <a:r>
              <a:rPr lang="ru-RU" sz="1600" b="1" dirty="0" err="1" smtClean="0"/>
              <a:t>Ковтунович</a:t>
            </a:r>
            <a:r>
              <a:rPr lang="ru-RU" sz="1600" b="1" dirty="0" smtClean="0"/>
              <a:t> М.Г. Домашний эксперимент по физике. 7-11 классы. Пособие для учителя. - М.: ВЛАДОС, 2007.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9. </a:t>
            </a:r>
            <a:r>
              <a:rPr lang="ru-RU" sz="1600" b="1" dirty="0" err="1" smtClean="0"/>
              <a:t>Леонович</a:t>
            </a:r>
            <a:r>
              <a:rPr lang="ru-RU" sz="1600" b="1" dirty="0" smtClean="0"/>
              <a:t> А.А. Физический калейдоскоп. - М.: Бюро </a:t>
            </a:r>
            <a:r>
              <a:rPr lang="ru-RU" sz="1600" b="1" dirty="0" err="1" smtClean="0"/>
              <a:t>Квантум</a:t>
            </a:r>
            <a:r>
              <a:rPr lang="ru-RU" sz="1600" b="1" dirty="0" smtClean="0"/>
              <a:t>, 1994.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10. </a:t>
            </a:r>
            <a:r>
              <a:rPr lang="ru-RU" sz="1600" b="1" dirty="0" err="1" smtClean="0"/>
              <a:t>Перышкин</a:t>
            </a:r>
            <a:r>
              <a:rPr lang="ru-RU" sz="1600" b="1" dirty="0" smtClean="0"/>
              <a:t> А.В. Физика. 7 класс. - М.: Дрофа, 2002.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/>
              <a:t>11. </a:t>
            </a:r>
            <a:r>
              <a:rPr lang="ru-RU" sz="1600" b="1" dirty="0" err="1" smtClean="0"/>
              <a:t>Шабловский</a:t>
            </a:r>
            <a:r>
              <a:rPr lang="ru-RU" sz="1600" b="1" dirty="0" smtClean="0"/>
              <a:t> В. Занимательная физика. – СПб.: </a:t>
            </a:r>
            <a:r>
              <a:rPr lang="ru-RU" sz="1600" b="1" dirty="0" err="1" smtClean="0"/>
              <a:t>Тригон</a:t>
            </a:r>
            <a:r>
              <a:rPr lang="ru-RU" sz="1600" b="1" dirty="0" smtClean="0"/>
              <a:t>, 1997.</a:t>
            </a:r>
            <a:endParaRPr lang="en-US" sz="16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 dirty="0" smtClean="0"/>
              <a:t>12</a:t>
            </a:r>
            <a:r>
              <a:rPr lang="ru-RU" sz="1600" b="1" dirty="0" smtClean="0"/>
              <a:t>. Уроки физики 7-11 классы. Современная школа. З.В.Александрова, Москва </a:t>
            </a:r>
            <a:r>
              <a:rPr lang="ru-RU" sz="1600" b="1" smtClean="0"/>
              <a:t>«Планета», 2013.</a:t>
            </a:r>
            <a:r>
              <a:rPr lang="ru-RU" sz="1200" b="1" smtClean="0"/>
              <a:t> </a:t>
            </a:r>
            <a:endParaRPr lang="ru-RU" sz="1200" b="1" dirty="0" smtClean="0"/>
          </a:p>
          <a:p>
            <a:pPr eaLnBrk="1" hangingPunct="1">
              <a:lnSpc>
                <a:spcPct val="80000"/>
              </a:lnSpc>
              <a:buFont typeface="Symbol" pitchFamily="18" charset="2"/>
              <a:buNone/>
            </a:pPr>
            <a:endParaRPr lang="ru-RU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669" y="285728"/>
            <a:ext cx="6796105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Повторение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756525" cy="1576387"/>
          </a:xfrm>
        </p:spPr>
        <p:txBody>
          <a:bodyPr/>
          <a:lstStyle/>
          <a:p>
            <a:pPr eaLnBrk="1" hangingPunct="1"/>
            <a:endParaRPr lang="ru-RU" sz="24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2. Как проверить достоверность данной  гипотезы?  </a:t>
            </a:r>
          </a:p>
          <a:p>
            <a:pPr eaLnBrk="1" hangingPunct="1"/>
            <a:endParaRPr lang="ru-RU" sz="2400" b="1" smtClean="0"/>
          </a:p>
          <a:p>
            <a:pPr eaLnBrk="1" hangingPunct="1"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14438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3573463"/>
            <a:ext cx="1062037" cy="2381250"/>
          </a:xfrm>
          <a:noFill/>
          <a:ln>
            <a:solidFill>
              <a:srgbClr val="006600"/>
            </a:solidFill>
          </a:ln>
        </p:spPr>
      </p:pic>
      <p:pic>
        <p:nvPicPr>
          <p:cNvPr id="144390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638" y="3644900"/>
            <a:ext cx="4105275" cy="2162175"/>
          </a:xfrm>
          <a:noFill/>
          <a:ln>
            <a:solidFill>
              <a:srgbClr val="8FD1B5"/>
            </a:solidFill>
          </a:ln>
        </p:spPr>
      </p:pic>
      <p:pic>
        <p:nvPicPr>
          <p:cNvPr id="144392" name="Picture 8" descr="J007613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88913"/>
            <a:ext cx="21240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28" y="428604"/>
            <a:ext cx="7439046" cy="785818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Повторение</a:t>
            </a:r>
          </a:p>
        </p:txBody>
      </p:sp>
      <p:pic>
        <p:nvPicPr>
          <p:cNvPr id="145421" name="Picture 13" descr="j030525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00496" y="3571876"/>
            <a:ext cx="1138428" cy="1828800"/>
          </a:xfr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физики Попкова Н.В., СОШ №2</a:t>
            </a:r>
            <a:endParaRPr lang="ru-RU"/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755650" y="2133600"/>
            <a:ext cx="741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518359"/>
                </a:solidFill>
              </a:rPr>
              <a:t>Частицы вещества очень малы и не видны невооруженным глазом.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900113" y="1484313"/>
            <a:ext cx="7920037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/>
              <a:t>3. Почему все тела нам кажутся сплошными?</a:t>
            </a:r>
          </a:p>
          <a:p>
            <a:pPr>
              <a:spcBef>
                <a:spcPct val="50000"/>
              </a:spcBef>
            </a:pPr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29" y="428604"/>
            <a:ext cx="7439046" cy="928694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Повторение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899400" cy="1289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4. Что такое молекула?</a:t>
            </a:r>
            <a:r>
              <a:rPr lang="ru-RU" sz="2400" smtClean="0"/>
              <a:t> </a:t>
            </a:r>
          </a:p>
        </p:txBody>
      </p:sp>
      <p:pic>
        <p:nvPicPr>
          <p:cNvPr id="146442" name="Picture 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3789363"/>
            <a:ext cx="3803650" cy="1023937"/>
          </a:xfrm>
          <a:noFill/>
          <a:ln>
            <a:solidFill>
              <a:srgbClr val="8FD1B5"/>
            </a:solidFill>
          </a:ln>
        </p:spPr>
      </p:pic>
      <p:pic>
        <p:nvPicPr>
          <p:cNvPr id="146445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21363" y="3714750"/>
            <a:ext cx="2566987" cy="2162175"/>
          </a:xfrm>
          <a:noFill/>
        </p:spPr>
      </p:pic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468313" y="2565400"/>
            <a:ext cx="7343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/>
              <a:t> </a:t>
            </a:r>
            <a:r>
              <a:rPr lang="ru-RU" sz="2400" b="1">
                <a:solidFill>
                  <a:srgbClr val="518359"/>
                </a:solidFill>
              </a:rPr>
              <a:t>Молекула – мельчайшая частица вещества, сохраняющая его химические свойства.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428604"/>
            <a:ext cx="7367608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Повторение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972425" cy="85725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5. Отличаются ли между собой молекулы одного и того же вещества? </a:t>
            </a:r>
          </a:p>
          <a:p>
            <a:pPr eaLnBrk="1" hangingPunct="1"/>
            <a:endParaRPr lang="ru-RU" sz="2400" b="1" smtClean="0"/>
          </a:p>
        </p:txBody>
      </p:sp>
      <p:pic>
        <p:nvPicPr>
          <p:cNvPr id="147461" name="Picture 5" descr="Молекулы водяного пар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3860800"/>
            <a:ext cx="1562100" cy="1838325"/>
          </a:xfrm>
          <a:noFill/>
          <a:ln>
            <a:solidFill>
              <a:srgbClr val="8FD1B5"/>
            </a:solidFill>
          </a:ln>
        </p:spPr>
      </p:pic>
      <p:pic>
        <p:nvPicPr>
          <p:cNvPr id="147463" name="Picture 7" descr="Молекулы воды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25" y="3860800"/>
            <a:ext cx="1905000" cy="1944688"/>
          </a:xfrm>
          <a:noFill/>
          <a:ln>
            <a:solidFill>
              <a:srgbClr val="8FD1B5"/>
            </a:solidFill>
          </a:ln>
        </p:spPr>
      </p:pic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755650" y="2636838"/>
            <a:ext cx="7993063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/>
              <a:t> </a:t>
            </a:r>
            <a:r>
              <a:rPr lang="ru-RU" sz="2400" b="1">
                <a:solidFill>
                  <a:srgbClr val="518359"/>
                </a:solidFill>
              </a:rPr>
              <a:t>Молекулы одного и того же вещества одинаковы и не зависят от состояния вещества.</a:t>
            </a:r>
          </a:p>
          <a:p>
            <a:pPr>
              <a:spcBef>
                <a:spcPct val="50000"/>
              </a:spcBef>
            </a:pPr>
            <a:endParaRPr lang="ru-RU" sz="2400"/>
          </a:p>
        </p:txBody>
      </p:sp>
      <p:pic>
        <p:nvPicPr>
          <p:cNvPr id="147465" name="Picture 9" descr="Молекулы ль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860800"/>
            <a:ext cx="1851025" cy="1857375"/>
          </a:xfrm>
          <a:prstGeom prst="rect">
            <a:avLst/>
          </a:prstGeom>
          <a:noFill/>
          <a:ln w="9525">
            <a:solidFill>
              <a:srgbClr val="8FD1B5"/>
            </a:solidFill>
            <a:miter lim="800000"/>
            <a:headEnd/>
            <a:tailEnd/>
          </a:ln>
        </p:spPr>
      </p:pic>
      <p:sp>
        <p:nvSpPr>
          <p:cNvPr id="147467" name="Text Box 11"/>
          <p:cNvSpPr txBox="1">
            <a:spLocks noChangeArrowheads="1"/>
          </p:cNvSpPr>
          <p:nvPr/>
        </p:nvSpPr>
        <p:spPr bwMode="auto">
          <a:xfrm>
            <a:off x="971550" y="5734050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лед</a:t>
            </a:r>
          </a:p>
        </p:txBody>
      </p:sp>
      <p:sp>
        <p:nvSpPr>
          <p:cNvPr id="147468" name="Text Box 12"/>
          <p:cNvSpPr txBox="1">
            <a:spLocks noChangeArrowheads="1"/>
          </p:cNvSpPr>
          <p:nvPr/>
        </p:nvSpPr>
        <p:spPr bwMode="auto">
          <a:xfrm>
            <a:off x="3995738" y="573405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водяной пар</a:t>
            </a:r>
          </a:p>
        </p:txBody>
      </p:sp>
      <p:sp>
        <p:nvSpPr>
          <p:cNvPr id="147469" name="Text Box 13"/>
          <p:cNvSpPr txBox="1">
            <a:spLocks noChangeArrowheads="1"/>
          </p:cNvSpPr>
          <p:nvPr/>
        </p:nvSpPr>
        <p:spPr bwMode="auto">
          <a:xfrm>
            <a:off x="6877050" y="5734050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build="p"/>
      <p:bldP spid="1474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285728"/>
            <a:ext cx="7296170" cy="857256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Задание № 1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8116887" cy="25130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dirty="0" smtClean="0">
                <a:hlinkClick r:id="" action="ppaction://hlinkshowjump?jump=firstslide"/>
              </a:rPr>
              <a:t>1.</a:t>
            </a:r>
            <a:r>
              <a:rPr lang="ru-RU" sz="2400" dirty="0" smtClean="0">
                <a:hlinkClick r:id="" action="ppaction://hlinkshowjump?jump=firstslide"/>
              </a:rPr>
              <a:t> </a:t>
            </a:r>
            <a:r>
              <a:rPr lang="ru-RU" sz="2400" b="1" dirty="0" smtClean="0">
                <a:hlinkClick r:id="" action="ppaction://hlinkshowjump?jump=firstslide"/>
              </a:rPr>
              <a:t>Откройте на короткое время пробирку с ватой, смоченной спиртом. Что вы почувствовали?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dirty="0" smtClean="0">
                <a:hlinkClick r:id="" action="ppaction://hlinkshowjump?jump=firstslide"/>
              </a:rPr>
              <a:t>2. Как можно объяснить распространение запаха спирта с точки зрения молекулярного строения вещества?</a:t>
            </a:r>
            <a:endParaRPr lang="ru-RU" sz="2400" b="1" dirty="0" smtClean="0"/>
          </a:p>
        </p:txBody>
      </p:sp>
      <p:pic>
        <p:nvPicPr>
          <p:cNvPr id="159748" name="Picture 4" descr="диффузияg11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3929066"/>
            <a:ext cx="3803650" cy="2206486"/>
          </a:xfrm>
          <a:ln>
            <a:solidFill>
              <a:srgbClr val="8FD1B5"/>
            </a:solidFill>
          </a:ln>
        </p:spPr>
      </p:pic>
      <p:pic>
        <p:nvPicPr>
          <p:cNvPr id="159752" name="Picture 8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952875"/>
            <a:ext cx="3024187" cy="2116138"/>
          </a:xfrm>
          <a:prstGeom prst="rect">
            <a:avLst/>
          </a:prstGeom>
          <a:noFill/>
          <a:ln w="9525">
            <a:solidFill>
              <a:srgbClr val="8FD1B5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391400" cy="1142984"/>
          </a:xfrm>
        </p:spPr>
        <p:txBody>
          <a:bodyPr/>
          <a:lstStyle/>
          <a:p>
            <a:pPr eaLnBrk="1" hangingPunct="1"/>
            <a:r>
              <a:rPr lang="ru-RU" smtClean="0"/>
              <a:t>Задание № 2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76288" y="1347788"/>
            <a:ext cx="7972425" cy="251301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1.</a:t>
            </a:r>
            <a:r>
              <a:rPr lang="ru-RU" sz="2000" smtClean="0"/>
              <a:t> </a:t>
            </a:r>
            <a:r>
              <a:rPr lang="ru-RU" sz="2400" b="1" smtClean="0"/>
              <a:t>На лист бумаги, лежащий на столе, налейте немного холодной воды из сосуда и в середину образовавшейся капли поместите кристаллик марганцовки. </a:t>
            </a:r>
            <a:endParaRPr lang="en-US" sz="24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/>
              <a:t>2. Что вы наблюдаете? Объясните происходящее явление с точки зрения молекулярного строения вещества.</a:t>
            </a:r>
          </a:p>
        </p:txBody>
      </p:sp>
      <p:pic>
        <p:nvPicPr>
          <p:cNvPr id="16179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4149725"/>
            <a:ext cx="2447925" cy="2108200"/>
          </a:xfrm>
          <a:ln>
            <a:solidFill>
              <a:srgbClr val="8FD1B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29" y="285728"/>
            <a:ext cx="7439046" cy="928694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ОПРЕДЕЛЕНИЕ 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642350" cy="28082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2"/>
                </a:solidFill>
              </a:rPr>
              <a:t>    </a:t>
            </a:r>
            <a:endParaRPr lang="en-US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b="1" smtClean="0">
                <a:solidFill>
                  <a:srgbClr val="CC3300"/>
                </a:solidFill>
                <a:hlinkClick r:id="rId2" action="ppaction://hlinksldjump"/>
              </a:rPr>
              <a:t>ДИФФУЗИЯ</a:t>
            </a:r>
            <a:r>
              <a:rPr lang="ru-RU" sz="2000" b="1" smtClean="0">
                <a:hlinkClick r:id="rId2" action="ppaction://hlinksldjump"/>
              </a:rPr>
              <a:t> (лат. diffusio — распространение, растекание, рассеивание) –  это взаимное проникновение молекул одного вещества в межмолекулярные промежутки другого вещества в результате их хаотического движения и столкновений друг с другом.</a:t>
            </a:r>
            <a:endParaRPr lang="ru-RU" sz="2000" b="1" smtClean="0"/>
          </a:p>
        </p:txBody>
      </p:sp>
      <p:pic>
        <p:nvPicPr>
          <p:cNvPr id="120850" name="Picture 18">
            <a:hlinkClick r:id="rId3" action="ppaction://hlinkfile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48263" y="3789363"/>
            <a:ext cx="2101850" cy="2381250"/>
          </a:xfrm>
          <a:ln>
            <a:solidFill>
              <a:srgbClr val="8FD1B5"/>
            </a:solidFill>
          </a:ln>
        </p:spPr>
      </p:pic>
      <p:pic>
        <p:nvPicPr>
          <p:cNvPr id="120845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55650" y="4149725"/>
            <a:ext cx="3168650" cy="2030413"/>
          </a:xfrm>
          <a:noFill/>
          <a:ln>
            <a:solidFill>
              <a:srgbClr val="8FD1B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</TotalTime>
  <Words>1123</Words>
  <Application>Microsoft Office PowerPoint</Application>
  <PresentationFormat>Экран (4:3)</PresentationFormat>
  <Paragraphs>120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Аспект</vt:lpstr>
      <vt:lpstr>Диффузия в газах, жидкостях и твердых телах    7 класс    </vt:lpstr>
      <vt:lpstr>Повторение</vt:lpstr>
      <vt:lpstr>Повторение</vt:lpstr>
      <vt:lpstr>Повторение</vt:lpstr>
      <vt:lpstr>Повторение</vt:lpstr>
      <vt:lpstr>Повторение</vt:lpstr>
      <vt:lpstr>Задание № 1</vt:lpstr>
      <vt:lpstr>Задание № 2</vt:lpstr>
      <vt:lpstr>ОПРЕДЕЛЕНИЕ </vt:lpstr>
      <vt:lpstr>Вывод</vt:lpstr>
      <vt:lpstr>Слайд 11</vt:lpstr>
      <vt:lpstr>ГАЗЫ</vt:lpstr>
      <vt:lpstr>Слайд 13</vt:lpstr>
      <vt:lpstr>ЖИДКОСТИ</vt:lpstr>
      <vt:lpstr>Слайд 15</vt:lpstr>
      <vt:lpstr>ТВЕРДЫЕ ТЕЛА</vt:lpstr>
      <vt:lpstr>Задание № 3</vt:lpstr>
      <vt:lpstr>Объяснение явления</vt:lpstr>
      <vt:lpstr>Применение диффузии</vt:lpstr>
      <vt:lpstr>Применение диффузии</vt:lpstr>
      <vt:lpstr>«Вредная» диффузия</vt:lpstr>
      <vt:lpstr>Работа в группах</vt:lpstr>
      <vt:lpstr>ПОДУМАЙ И ОТВЕТЬ</vt:lpstr>
      <vt:lpstr>Тест</vt:lpstr>
      <vt:lpstr>Ответы</vt:lpstr>
      <vt:lpstr>Слайд 26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Диффузия в газах, жидкостях и твердых телах    7 класс    </dc:title>
  <cp:lastModifiedBy>Admin</cp:lastModifiedBy>
  <cp:revision>24</cp:revision>
  <dcterms:modified xsi:type="dcterms:W3CDTF">2014-10-15T19:06:55Z</dcterms:modified>
</cp:coreProperties>
</file>