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82" r:id="rId3"/>
    <p:sldId id="281" r:id="rId4"/>
    <p:sldId id="267" r:id="rId5"/>
    <p:sldId id="265" r:id="rId6"/>
    <p:sldId id="266" r:id="rId7"/>
    <p:sldId id="268" r:id="rId8"/>
    <p:sldId id="264" r:id="rId9"/>
    <p:sldId id="258" r:id="rId10"/>
    <p:sldId id="259" r:id="rId11"/>
    <p:sldId id="257" r:id="rId12"/>
    <p:sldId id="286" r:id="rId13"/>
    <p:sldId id="284" r:id="rId14"/>
    <p:sldId id="28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CCCC"/>
    <a:srgbClr val="00FF00"/>
    <a:srgbClr val="A50021"/>
    <a:srgbClr val="00336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2B448C-FBE8-462C-A843-825C42BD1C4E}" type="datetimeFigureOut">
              <a:rPr lang="ru-RU" smtClean="0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F96150-D065-45F6-975A-DF2EA340A1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5FBAD5-6155-4363-8A68-DDE4531C97C1}" type="datetimeFigureOut">
              <a:rPr lang="ru-RU" smtClean="0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3BB92F-B8F3-48A8-B9AE-ACD3FCCAD4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4DF703-ABD2-4178-8715-FCBDC4082426}" type="datetimeFigureOut">
              <a:rPr lang="ru-RU" smtClean="0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DEDAE9-4DD2-416D-82E5-F5D06E1C95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9A0D54-FBF3-46C2-A573-CDED12FCADED}" type="datetimeFigureOut">
              <a:rPr lang="ru-RU" smtClean="0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355939-2E66-4599-BF79-C4B5858FD4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BE79DC-BFF7-445A-BAB8-EE6D06E9A462}" type="datetimeFigureOut">
              <a:rPr lang="ru-RU" smtClean="0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82F76-F91C-4050-9311-031E2E25E0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B0FF84-5DB1-49CB-83E8-655B795F1E70}" type="datetimeFigureOut">
              <a:rPr lang="ru-RU" smtClean="0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537B04-0B76-4F70-9F10-9B6722FD9E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01DF22-651B-465C-8086-3E4010F69479}" type="datetimeFigureOut">
              <a:rPr lang="ru-RU" smtClean="0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A716AC-8113-4EEA-93EE-FBFCB72CB4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DCCD68-AEB4-40C2-B96E-265CC66818BE}" type="datetimeFigureOut">
              <a:rPr lang="ru-RU" smtClean="0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E49544-E06C-480B-9970-64912E213F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09BE6F-BB2A-4CD7-8DD9-6791B259B824}" type="datetimeFigureOut">
              <a:rPr lang="ru-RU" smtClean="0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52709C-E332-4040-8AFF-3104A9FC33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6C181B-03CF-4483-BC33-5FA824773AE0}" type="datetimeFigureOut">
              <a:rPr lang="ru-RU" smtClean="0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A9288F-2181-4B3C-A71F-577879547A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A7B9E8-B0FB-449B-807C-6B4CCF512F8E}" type="datetimeFigureOut">
              <a:rPr lang="ru-RU" smtClean="0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FCE06E-08F5-4DCE-AF92-5AFAF7C57B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FA6EC3A2-545E-4A42-A65F-30B82A4B098A}" type="datetimeFigureOut">
              <a:rPr lang="ru-RU" smtClean="0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82EB089D-9BC4-4DDA-BDD3-5FE39A41B8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2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9.png"/><Relationship Id="rId5" Type="http://schemas.openxmlformats.org/officeDocument/2006/relationships/image" Target="../media/image12.png"/><Relationship Id="rId10" Type="http://schemas.openxmlformats.org/officeDocument/2006/relationships/image" Target="../media/image18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3.png"/><Relationship Id="rId7" Type="http://schemas.openxmlformats.org/officeDocument/2006/relationships/image" Target="../media/image21.png"/><Relationship Id="rId12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9.png"/><Relationship Id="rId5" Type="http://schemas.openxmlformats.org/officeDocument/2006/relationships/image" Target="../media/image25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4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documents\9&#1050;&#1051;&#1040;&#1057;&#1057;~1\&#1047;&#1072;&#1082;&#1086;&#1085;&#1099;%20&#1089;&#1086;&#1093;&#1088;&#1072;&#1085;&#1077;&#1085;&#1080;&#1103;\&#1047;&#1072;&#1082;&#1057;&#1048;%20&#1053;.&#1058;&#1091;&#1088;&#1083;&#1072;&#1082;&#1086;&#1074;&#1072;%20625\&#1087;&#1088;&#1103;&#1084;&#1086;&#1081;.avi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755650" y="500042"/>
            <a:ext cx="7848600" cy="393702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76"/>
              </a:avLst>
            </a:prstTxWarp>
          </a:bodyPr>
          <a:lstStyle/>
          <a:p>
            <a:pPr algn="ctr"/>
            <a:r>
              <a:rPr lang="ru-RU" sz="3600" b="1" kern="10" spc="720" dirty="0" smtClean="0">
                <a:ln w="9525">
                  <a:noFill/>
                  <a:round/>
                  <a:headEnd/>
                  <a:tailEnd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 </a:t>
            </a:r>
          </a:p>
          <a:p>
            <a:pPr algn="ctr"/>
            <a:r>
              <a:rPr lang="ru-RU" sz="3600" b="1" kern="10" spc="720" dirty="0" smtClean="0">
                <a:ln w="9525">
                  <a:noFill/>
                  <a:round/>
                  <a:headEnd/>
                  <a:tailEnd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Импульс </a:t>
            </a:r>
            <a:r>
              <a:rPr lang="ru-RU" sz="3600" b="1" kern="10" spc="720" dirty="0">
                <a:ln w="9525">
                  <a:noFill/>
                  <a:round/>
                  <a:headEnd/>
                  <a:tailEnd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тела.</a:t>
            </a:r>
          </a:p>
          <a:p>
            <a:pPr algn="ctr"/>
            <a:r>
              <a:rPr lang="ru-RU" sz="3600" b="1" kern="10" spc="720" dirty="0">
                <a:ln w="9525">
                  <a:noFill/>
                  <a:round/>
                  <a:headEnd/>
                  <a:tailEnd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Закон сохранения </a:t>
            </a:r>
          </a:p>
          <a:p>
            <a:pPr algn="ctr"/>
            <a:r>
              <a:rPr lang="ru-RU" sz="3600" b="1" kern="10" spc="720" dirty="0" smtClean="0">
                <a:ln w="9525">
                  <a:noFill/>
                  <a:round/>
                  <a:headEnd/>
                  <a:tailEnd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импульса. </a:t>
            </a:r>
          </a:p>
          <a:p>
            <a:pPr algn="ctr"/>
            <a:r>
              <a:rPr lang="ru-RU" sz="3600" b="1" kern="10" spc="720" dirty="0" smtClean="0">
                <a:ln w="9525">
                  <a:noFill/>
                  <a:round/>
                  <a:headEnd/>
                  <a:tailEnd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 </a:t>
            </a:r>
            <a:endParaRPr lang="ru-RU" sz="3600" b="1" kern="10" spc="720" dirty="0">
              <a:ln w="9525">
                <a:noFill/>
                <a:round/>
                <a:headEnd/>
                <a:tailEnd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5143512"/>
            <a:ext cx="45005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«Кто ничего не изучает,</a:t>
            </a:r>
            <a:endParaRPr lang="en-US" sz="2400" kern="1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  <a:endParaRPr lang="ru-RU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" name="WordArt 7"/>
          <p:cNvSpPr>
            <a:spLocks noChangeArrowheads="1" noChangeShapeType="1" noTextEdit="1"/>
          </p:cNvSpPr>
          <p:nvPr/>
        </p:nvSpPr>
        <p:spPr bwMode="auto">
          <a:xfrm>
            <a:off x="3143240" y="6000768"/>
            <a:ext cx="5737245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тот вечно хнычет и скучает»</a:t>
            </a: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428596" y="142852"/>
            <a:ext cx="12144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kern="10" spc="720" dirty="0" smtClean="0">
                <a:ln w="9525">
                  <a:noFill/>
                  <a:round/>
                  <a:headEnd/>
                  <a:tailEnd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2014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6"/>
          <p:cNvGrpSpPr>
            <a:grpSpLocks/>
          </p:cNvGrpSpPr>
          <p:nvPr/>
        </p:nvGrpSpPr>
        <p:grpSpPr bwMode="auto">
          <a:xfrm>
            <a:off x="285750" y="2000250"/>
            <a:ext cx="6654800" cy="1641475"/>
            <a:chOff x="285720" y="2000240"/>
            <a:chExt cx="6654121" cy="1640917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85720" y="2000240"/>
              <a:ext cx="6654121" cy="164091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Взаимодействие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</p:txBody>
        </p:sp>
        <p:pic>
          <p:nvPicPr>
            <p:cNvPr id="3111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85918" y="2285992"/>
              <a:ext cx="3514725" cy="102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Скругленный прямоугольник 10"/>
          <p:cNvSpPr/>
          <p:nvPr/>
        </p:nvSpPr>
        <p:spPr>
          <a:xfrm>
            <a:off x="0" y="1500188"/>
            <a:ext cx="7572375" cy="500062"/>
          </a:xfrm>
          <a:prstGeom prst="roundRect">
            <a:avLst/>
          </a:prstGeom>
          <a:solidFill>
            <a:srgbClr val="00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  взаимодействия  импульс  системы  равен    НУЛЮ!                                             </a:t>
            </a:r>
          </a:p>
        </p:txBody>
      </p:sp>
      <p:grpSp>
        <p:nvGrpSpPr>
          <p:cNvPr id="3" name="Группа 40"/>
          <p:cNvGrpSpPr>
            <a:grpSpLocks/>
          </p:cNvGrpSpPr>
          <p:nvPr/>
        </p:nvGrpSpPr>
        <p:grpSpPr bwMode="auto">
          <a:xfrm>
            <a:off x="0" y="5214938"/>
            <a:ext cx="7507288" cy="519112"/>
            <a:chOff x="0" y="5214950"/>
            <a:chExt cx="7506929" cy="518374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0" y="5214950"/>
              <a:ext cx="7506929" cy="499351"/>
            </a:xfrm>
            <a:prstGeom prst="roundRect">
              <a:avLst/>
            </a:prstGeom>
            <a:solidFill>
              <a:srgbClr val="A5002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После   взаимодействия  импульс  системы  равен                                             </a:t>
              </a:r>
            </a:p>
          </p:txBody>
        </p:sp>
        <p:pic>
          <p:nvPicPr>
            <p:cNvPr id="3109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29256" y="5286388"/>
              <a:ext cx="2068203" cy="446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" name="Скругленный прямоугольник 23"/>
          <p:cNvSpPr/>
          <p:nvPr/>
        </p:nvSpPr>
        <p:spPr>
          <a:xfrm>
            <a:off x="0" y="5715000"/>
            <a:ext cx="9001125" cy="1143000"/>
          </a:xfrm>
          <a:prstGeom prst="roundRect">
            <a:avLst/>
          </a:prstGeom>
          <a:solidFill>
            <a:srgbClr val="00B050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Закон   сохранения  импульса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500313" y="6000750"/>
            <a:ext cx="1285875" cy="500063"/>
          </a:xfrm>
          <a:prstGeom prst="roundRect">
            <a:avLst/>
          </a:prstGeom>
          <a:solidFill>
            <a:srgbClr val="00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grpSp>
        <p:nvGrpSpPr>
          <p:cNvPr id="7" name="Группа 32"/>
          <p:cNvGrpSpPr>
            <a:grpSpLocks/>
          </p:cNvGrpSpPr>
          <p:nvPr/>
        </p:nvGrpSpPr>
        <p:grpSpPr bwMode="auto">
          <a:xfrm>
            <a:off x="5000625" y="6000750"/>
            <a:ext cx="2500313" cy="512763"/>
            <a:chOff x="5357818" y="6000768"/>
            <a:chExt cx="2500330" cy="513167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5357818" y="6000768"/>
              <a:ext cx="2500330" cy="513167"/>
            </a:xfrm>
            <a:prstGeom prst="roundRect">
              <a:avLst/>
            </a:prstGeom>
            <a:solidFill>
              <a:srgbClr val="A5002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107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14972" y="6032368"/>
              <a:ext cx="2145293" cy="446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Овал 33"/>
          <p:cNvSpPr/>
          <p:nvPr/>
        </p:nvSpPr>
        <p:spPr>
          <a:xfrm>
            <a:off x="3954463" y="6008688"/>
            <a:ext cx="928687" cy="45243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grpSp>
        <p:nvGrpSpPr>
          <p:cNvPr id="8" name="Группа 49"/>
          <p:cNvGrpSpPr>
            <a:grpSpLocks/>
          </p:cNvGrpSpPr>
          <p:nvPr/>
        </p:nvGrpSpPr>
        <p:grpSpPr bwMode="auto">
          <a:xfrm>
            <a:off x="7572375" y="0"/>
            <a:ext cx="1571625" cy="2143125"/>
            <a:chOff x="7572396" y="0"/>
            <a:chExt cx="1571604" cy="2143116"/>
          </a:xfrm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7572396" y="0"/>
              <a:ext cx="1571604" cy="2143116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105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590342" y="154395"/>
              <a:ext cx="1475720" cy="552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12063" y="758825"/>
            <a:ext cx="14303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73963" y="1258888"/>
            <a:ext cx="1439862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Группа 46"/>
          <p:cNvGrpSpPr>
            <a:grpSpLocks/>
          </p:cNvGrpSpPr>
          <p:nvPr/>
        </p:nvGrpSpPr>
        <p:grpSpPr bwMode="auto">
          <a:xfrm>
            <a:off x="7072313" y="2286000"/>
            <a:ext cx="2071687" cy="1143000"/>
            <a:chOff x="7072330" y="2285992"/>
            <a:chExt cx="2071670" cy="1143008"/>
          </a:xfrm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7072330" y="2285992"/>
              <a:ext cx="2071670" cy="1143008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103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155657" y="2339461"/>
              <a:ext cx="1946840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29488" y="2787650"/>
            <a:ext cx="1643062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49"/>
          <p:cNvGrpSpPr>
            <a:grpSpLocks/>
          </p:cNvGrpSpPr>
          <p:nvPr/>
        </p:nvGrpSpPr>
        <p:grpSpPr bwMode="auto">
          <a:xfrm>
            <a:off x="500063" y="3143250"/>
            <a:ext cx="1285875" cy="500063"/>
            <a:chOff x="642910" y="3143248"/>
            <a:chExt cx="1285884" cy="500066"/>
          </a:xfrm>
        </p:grpSpPr>
        <p:pic>
          <p:nvPicPr>
            <p:cNvPr id="3100" name="Picture 1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85786" y="3143248"/>
              <a:ext cx="971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" name="Скругленный прямоугольник 48"/>
            <p:cNvSpPr/>
            <p:nvPr/>
          </p:nvSpPr>
          <p:spPr>
            <a:xfrm>
              <a:off x="642910" y="3143248"/>
              <a:ext cx="1285884" cy="500066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2" name="Группа 55"/>
          <p:cNvGrpSpPr>
            <a:grpSpLocks/>
          </p:cNvGrpSpPr>
          <p:nvPr/>
        </p:nvGrpSpPr>
        <p:grpSpPr bwMode="auto">
          <a:xfrm>
            <a:off x="7572375" y="3500438"/>
            <a:ext cx="1571625" cy="2143125"/>
            <a:chOff x="7572396" y="3500438"/>
            <a:chExt cx="1571604" cy="2143140"/>
          </a:xfrm>
        </p:grpSpPr>
        <p:sp>
          <p:nvSpPr>
            <p:cNvPr id="40" name="Скругленный прямоугольник 39"/>
            <p:cNvSpPr/>
            <p:nvPr/>
          </p:nvSpPr>
          <p:spPr>
            <a:xfrm>
              <a:off x="7572396" y="3500438"/>
              <a:ext cx="1571604" cy="2143140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099" name="Picture 17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645115" y="3623950"/>
              <a:ext cx="1495170" cy="8620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35875" y="4643438"/>
            <a:ext cx="1508125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Группа 47"/>
          <p:cNvGrpSpPr>
            <a:grpSpLocks/>
          </p:cNvGrpSpPr>
          <p:nvPr/>
        </p:nvGrpSpPr>
        <p:grpSpPr bwMode="auto">
          <a:xfrm>
            <a:off x="0" y="3643313"/>
            <a:ext cx="7388225" cy="1571625"/>
            <a:chOff x="0" y="3643314"/>
            <a:chExt cx="7388942" cy="157163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3643314"/>
              <a:ext cx="7388942" cy="1571636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После взаимодействия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</p:txBody>
        </p:sp>
        <p:pic>
          <p:nvPicPr>
            <p:cNvPr id="3097" name="Picture 2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1357290" y="3978996"/>
              <a:ext cx="5100636" cy="1188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" name="Группа 45"/>
          <p:cNvGrpSpPr>
            <a:grpSpLocks/>
          </p:cNvGrpSpPr>
          <p:nvPr/>
        </p:nvGrpSpPr>
        <p:grpSpPr bwMode="auto">
          <a:xfrm>
            <a:off x="85725" y="46038"/>
            <a:ext cx="7405688" cy="1428750"/>
            <a:chOff x="86140" y="46781"/>
            <a:chExt cx="7406041" cy="1428760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86140" y="46781"/>
              <a:ext cx="7406041" cy="1428760"/>
            </a:xfrm>
            <a:prstGeom prst="roundRect">
              <a:avLst/>
            </a:prstGeom>
            <a:solidFill>
              <a:srgbClr val="CCE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До взаимодействия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</p:txBody>
        </p:sp>
        <p:pic>
          <p:nvPicPr>
            <p:cNvPr id="3095" name="Picture 3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357290" y="357166"/>
              <a:ext cx="4610100" cy="1076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" name="Группа 52"/>
          <p:cNvGrpSpPr>
            <a:grpSpLocks/>
          </p:cNvGrpSpPr>
          <p:nvPr/>
        </p:nvGrpSpPr>
        <p:grpSpPr bwMode="auto">
          <a:xfrm>
            <a:off x="5357813" y="3071813"/>
            <a:ext cx="1357312" cy="500062"/>
            <a:chOff x="4929190" y="3143248"/>
            <a:chExt cx="1357322" cy="500066"/>
          </a:xfrm>
        </p:grpSpPr>
        <p:sp>
          <p:nvSpPr>
            <p:cNvPr id="51" name="Скругленный прямоугольник 50"/>
            <p:cNvSpPr/>
            <p:nvPr/>
          </p:nvSpPr>
          <p:spPr>
            <a:xfrm>
              <a:off x="4929190" y="3143248"/>
              <a:ext cx="1357322" cy="500066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3093" name="Picture 16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5161320" y="3203528"/>
              <a:ext cx="1003506" cy="3629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4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4" grpId="0" animBg="1"/>
      <p:bldP spid="27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25" y="0"/>
            <a:ext cx="8205788" cy="2522538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2571750"/>
            <a:ext cx="4214813" cy="20716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5" name="Группа 19"/>
          <p:cNvGrpSpPr>
            <a:grpSpLocks/>
          </p:cNvGrpSpPr>
          <p:nvPr/>
        </p:nvGrpSpPr>
        <p:grpSpPr bwMode="auto">
          <a:xfrm>
            <a:off x="133350" y="2660650"/>
            <a:ext cx="3938588" cy="857250"/>
            <a:chOff x="214282" y="4000504"/>
            <a:chExt cx="3938727" cy="857256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214282" y="4000504"/>
              <a:ext cx="3938727" cy="857256"/>
            </a:xfrm>
            <a:prstGeom prst="roundRect">
              <a:avLst/>
            </a:prstGeom>
            <a:solidFill>
              <a:srgbClr val="CCE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До взаимодействия</a:t>
              </a: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</p:txBody>
        </p:sp>
        <p:pic>
          <p:nvPicPr>
            <p:cNvPr id="4127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6795" y="4268733"/>
              <a:ext cx="3571900" cy="551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Группа 18"/>
          <p:cNvGrpSpPr>
            <a:grpSpLocks/>
          </p:cNvGrpSpPr>
          <p:nvPr/>
        </p:nvGrpSpPr>
        <p:grpSpPr bwMode="auto">
          <a:xfrm>
            <a:off x="130175" y="3600450"/>
            <a:ext cx="3954463" cy="857250"/>
            <a:chOff x="214282" y="5786454"/>
            <a:chExt cx="4143404" cy="85725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14282" y="5786454"/>
              <a:ext cx="4143404" cy="857256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После взаимодействия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</p:txBody>
        </p:sp>
        <p:pic>
          <p:nvPicPr>
            <p:cNvPr id="4125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0034" y="6072206"/>
              <a:ext cx="3357585" cy="5188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Группа 24"/>
          <p:cNvGrpSpPr>
            <a:grpSpLocks/>
          </p:cNvGrpSpPr>
          <p:nvPr/>
        </p:nvGrpSpPr>
        <p:grpSpPr bwMode="auto">
          <a:xfrm>
            <a:off x="214313" y="1000125"/>
            <a:ext cx="4000500" cy="785813"/>
            <a:chOff x="357158" y="1000108"/>
            <a:chExt cx="4000528" cy="785818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57158" y="1000108"/>
              <a:ext cx="4000528" cy="785818"/>
            </a:xfrm>
            <a:prstGeom prst="round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4123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8596" y="1130595"/>
              <a:ext cx="3804191" cy="535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Группа 48"/>
          <p:cNvGrpSpPr>
            <a:grpSpLocks/>
          </p:cNvGrpSpPr>
          <p:nvPr/>
        </p:nvGrpSpPr>
        <p:grpSpPr bwMode="auto">
          <a:xfrm>
            <a:off x="4286250" y="1000125"/>
            <a:ext cx="3857625" cy="1428750"/>
            <a:chOff x="4286248" y="1000108"/>
            <a:chExt cx="3857652" cy="1428760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4286248" y="1000108"/>
              <a:ext cx="3857652" cy="1428760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 w="508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4121" name="Picture 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500562" y="1071546"/>
              <a:ext cx="3362320" cy="13197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8" name="Прямоугольник 27"/>
          <p:cNvSpPr/>
          <p:nvPr/>
        </p:nvSpPr>
        <p:spPr>
          <a:xfrm>
            <a:off x="4286250" y="2571750"/>
            <a:ext cx="3929063" cy="20716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0" name="Группа 31"/>
          <p:cNvGrpSpPr>
            <a:grpSpLocks/>
          </p:cNvGrpSpPr>
          <p:nvPr/>
        </p:nvGrpSpPr>
        <p:grpSpPr bwMode="auto">
          <a:xfrm>
            <a:off x="4394200" y="2624138"/>
            <a:ext cx="3716338" cy="892175"/>
            <a:chOff x="86141" y="428603"/>
            <a:chExt cx="4414421" cy="1046937"/>
          </a:xfrm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86141" y="428603"/>
              <a:ext cx="4414421" cy="1046937"/>
            </a:xfrm>
            <a:prstGeom prst="roundRect">
              <a:avLst/>
            </a:prstGeom>
            <a:solidFill>
              <a:srgbClr val="CCE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До взаимодействия</a:t>
              </a: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</p:txBody>
        </p:sp>
        <p:pic>
          <p:nvPicPr>
            <p:cNvPr id="4119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57225" y="742206"/>
              <a:ext cx="2919181" cy="681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Группа 35"/>
          <p:cNvGrpSpPr>
            <a:grpSpLocks/>
          </p:cNvGrpSpPr>
          <p:nvPr/>
        </p:nvGrpSpPr>
        <p:grpSpPr bwMode="auto">
          <a:xfrm>
            <a:off x="4373563" y="3524250"/>
            <a:ext cx="3771900" cy="1044575"/>
            <a:chOff x="4546202" y="3607094"/>
            <a:chExt cx="4214810" cy="1170004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4546202" y="3607094"/>
              <a:ext cx="4214810" cy="1170004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После взаимодействия</a:t>
              </a: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</p:txBody>
        </p:sp>
        <p:pic>
          <p:nvPicPr>
            <p:cNvPr id="4117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903360" y="3919842"/>
              <a:ext cx="3475147" cy="809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7" name="Скругленный прямоугольник 36"/>
          <p:cNvSpPr/>
          <p:nvPr/>
        </p:nvSpPr>
        <p:spPr>
          <a:xfrm>
            <a:off x="103188" y="5205413"/>
            <a:ext cx="8893175" cy="1549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8" name="Picture 10" descr="D:\Documents and Settings\1\Мои документы\Мои рисунки\Физика\Механика\resE43D186F-0A01-01FD-00E8-A0FA30FCE418.bmp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88188" y="5280025"/>
            <a:ext cx="1703387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 descr="D:\Documents and Settings\1\Мои документы\Мои рисунки\Физика\Механика\resE43D1893-0A01-01FD-014E-6AEAFC48F8EF.bmp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65738" y="5316538"/>
            <a:ext cx="1647825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 descr="D:\Documents and Settings\1\Мои документы\Мои рисунки\Физика\Механика\resE43D1880-0A01-01FD-0040-1A76CEFC5F94.bmp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1788" y="5310188"/>
            <a:ext cx="1468437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4686300"/>
            <a:ext cx="321468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262938" y="2030413"/>
            <a:ext cx="83820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42875" y="65088"/>
            <a:ext cx="7858125" cy="92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40088" y="4797425"/>
            <a:ext cx="4286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10475" y="4687888"/>
            <a:ext cx="1514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1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8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7" name="Rectangle 23"/>
          <p:cNvSpPr>
            <a:spLocks noChangeArrowheads="1"/>
          </p:cNvSpPr>
          <p:nvPr/>
        </p:nvSpPr>
        <p:spPr bwMode="auto">
          <a:xfrm>
            <a:off x="395288" y="4365625"/>
            <a:ext cx="52562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000" b="1" i="0">
                <a:solidFill>
                  <a:schemeClr val="accent2"/>
                </a:solidFill>
              </a:rPr>
              <a:t>Осьминоги вбирают в себя воду и затем резко выбрасывают её, получая при этом импульс, направленный в противоположную сторону. Управляя струёй, осьминог может двигаться в нужном направлении.</a:t>
            </a:r>
          </a:p>
        </p:txBody>
      </p:sp>
      <p:pic>
        <p:nvPicPr>
          <p:cNvPr id="16410" name="Picture 26" descr="karn-osmino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1700213"/>
            <a:ext cx="3635375" cy="2481262"/>
          </a:xfrm>
          <a:prstGeom prst="rect">
            <a:avLst/>
          </a:prstGeom>
          <a:noFill/>
        </p:spPr>
      </p:pic>
      <p:pic>
        <p:nvPicPr>
          <p:cNvPr id="16411" name="Picture 27" descr="22222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1700213"/>
            <a:ext cx="1081088" cy="4032250"/>
          </a:xfrm>
          <a:prstGeom prst="rect">
            <a:avLst/>
          </a:prstGeom>
          <a:noFill/>
        </p:spPr>
      </p:pic>
      <p:sp>
        <p:nvSpPr>
          <p:cNvPr id="16412" name="Text Box 28"/>
          <p:cNvSpPr txBox="1">
            <a:spLocks noChangeArrowheads="1"/>
          </p:cNvSpPr>
          <p:nvPr/>
        </p:nvSpPr>
        <p:spPr bwMode="auto">
          <a:xfrm>
            <a:off x="6624638" y="5876925"/>
            <a:ext cx="2519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0">
                <a:solidFill>
                  <a:schemeClr val="accent2"/>
                </a:solidFill>
              </a:rPr>
              <a:t>Движение ракет</a:t>
            </a:r>
          </a:p>
        </p:txBody>
      </p:sp>
      <p:sp>
        <p:nvSpPr>
          <p:cNvPr id="16413" name="WordArt 29"/>
          <p:cNvSpPr>
            <a:spLocks noChangeArrowheads="1" noChangeShapeType="1" noTextEdit="1"/>
          </p:cNvSpPr>
          <p:nvPr/>
        </p:nvSpPr>
        <p:spPr bwMode="auto">
          <a:xfrm>
            <a:off x="971550" y="188913"/>
            <a:ext cx="7561263" cy="7921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Применение закона сохранения импульса</a:t>
            </a:r>
          </a:p>
        </p:txBody>
      </p:sp>
      <p:sp>
        <p:nvSpPr>
          <p:cNvPr id="16414" name="WordArt 30"/>
          <p:cNvSpPr>
            <a:spLocks noChangeArrowheads="1" noChangeShapeType="1" noTextEdit="1"/>
          </p:cNvSpPr>
          <p:nvPr/>
        </p:nvSpPr>
        <p:spPr bwMode="auto">
          <a:xfrm>
            <a:off x="1835150" y="1052513"/>
            <a:ext cx="20764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 природе</a:t>
            </a:r>
          </a:p>
        </p:txBody>
      </p:sp>
      <p:sp>
        <p:nvSpPr>
          <p:cNvPr id="16415" name="WordArt 31"/>
          <p:cNvSpPr>
            <a:spLocks noChangeArrowheads="1" noChangeShapeType="1" noTextEdit="1"/>
          </p:cNvSpPr>
          <p:nvPr/>
        </p:nvSpPr>
        <p:spPr bwMode="auto">
          <a:xfrm>
            <a:off x="6732588" y="981075"/>
            <a:ext cx="19526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 технике</a:t>
            </a:r>
          </a:p>
        </p:txBody>
      </p:sp>
    </p:spTree>
    <p:extLst>
      <p:ext uri="{BB962C8B-B14F-4D97-AF65-F5344CB8AC3E}">
        <p14:creationId xmlns:p14="http://schemas.microsoft.com/office/powerpoint/2010/main" val="1070344200"/>
      </p:ext>
    </p:extLst>
  </p:cSld>
  <p:clrMapOvr>
    <a:masterClrMapping/>
  </p:clrMapOvr>
  <p:transition spd="med">
    <p:blinds dir="vert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b="1" dirty="0" smtClean="0"/>
              <a:t>Домашнее задание:</a:t>
            </a:r>
            <a:br>
              <a:rPr lang="ru-RU" sz="4800" b="1" dirty="0" smtClean="0"/>
            </a:br>
            <a:r>
              <a:rPr lang="ru-RU" sz="4800" b="1" dirty="0" smtClean="0">
                <a:latin typeface="Arial"/>
                <a:cs typeface="Arial"/>
              </a:rPr>
              <a:t>§21,упр.20(1)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2955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9750" y="2133600"/>
            <a:ext cx="7874000" cy="4524375"/>
            <a:chOff x="336" y="1200"/>
            <a:chExt cx="4960" cy="2850"/>
          </a:xfrm>
        </p:grpSpPr>
        <p:sp>
          <p:nvSpPr>
            <p:cNvPr id="15364" name="Rectangle 6"/>
            <p:cNvSpPr>
              <a:spLocks noChangeArrowheads="1"/>
            </p:cNvSpPr>
            <p:nvPr/>
          </p:nvSpPr>
          <p:spPr bwMode="auto">
            <a:xfrm>
              <a:off x="624" y="3454"/>
              <a:ext cx="4672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ru-RU" sz="2800" b="1"/>
                <a:t>«Человек без улыбки на лице не должен</a:t>
              </a:r>
            </a:p>
            <a:p>
              <a:r>
                <a:rPr lang="ru-RU" sz="2800" b="1"/>
                <a:t> начинать свой рабочий день».</a:t>
              </a:r>
            </a:p>
          </p:txBody>
        </p:sp>
        <p:pic>
          <p:nvPicPr>
            <p:cNvPr id="15365" name="Picture 7" descr="7caaf87b896c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36" y="1200"/>
              <a:ext cx="2400" cy="2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7832" name="WordArt 8"/>
          <p:cNvSpPr>
            <a:spLocks noChangeArrowheads="1" noChangeShapeType="1" noTextEdit="1"/>
          </p:cNvSpPr>
          <p:nvPr/>
        </p:nvSpPr>
        <p:spPr bwMode="auto">
          <a:xfrm>
            <a:off x="2051050" y="404813"/>
            <a:ext cx="5832475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Спасибо за работу!!!</a:t>
            </a:r>
          </a:p>
        </p:txBody>
      </p:sp>
    </p:spTree>
    <p:extLst>
      <p:ext uri="{BB962C8B-B14F-4D97-AF65-F5344CB8AC3E}">
        <p14:creationId xmlns:p14="http://schemas.microsoft.com/office/powerpoint/2010/main" val="260411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68313" y="3284538"/>
            <a:ext cx="3816350" cy="2663825"/>
          </a:xfrm>
          <a:prstGeom prst="rect">
            <a:avLst/>
          </a:prstGeom>
          <a:gradFill rotWithShape="1">
            <a:gsLst>
              <a:gs pos="0">
                <a:srgbClr val="FF69FF"/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 w="9525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i="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/>
            <a:r>
              <a:rPr lang="ru-RU" b="1" i="0" dirty="0"/>
              <a:t>Стакан с водой находится </a:t>
            </a:r>
          </a:p>
          <a:p>
            <a:pPr algn="ctr"/>
            <a:r>
              <a:rPr lang="ru-RU" b="1" i="0" dirty="0"/>
              <a:t>на длинной </a:t>
            </a:r>
          </a:p>
          <a:p>
            <a:pPr algn="ctr"/>
            <a:r>
              <a:rPr lang="ru-RU" b="1" i="0" dirty="0"/>
              <a:t>полоске прочной бумаги.</a:t>
            </a:r>
          </a:p>
          <a:p>
            <a:pPr algn="ctr"/>
            <a:r>
              <a:rPr lang="ru-RU" b="1" i="0" dirty="0"/>
              <a:t> Если тянуть полоску медленно, </a:t>
            </a:r>
          </a:p>
          <a:p>
            <a:pPr algn="ctr"/>
            <a:r>
              <a:rPr lang="ru-RU" b="1" i="0" dirty="0"/>
              <a:t>то стакан движется </a:t>
            </a:r>
          </a:p>
          <a:p>
            <a:pPr algn="ctr"/>
            <a:r>
              <a:rPr lang="ru-RU" b="1" i="0" dirty="0"/>
              <a:t>вместе с бумагой. А если резко</a:t>
            </a:r>
          </a:p>
          <a:p>
            <a:pPr algn="ctr"/>
            <a:r>
              <a:rPr lang="ru-RU" b="1" i="0" dirty="0"/>
              <a:t> дернуть полоску бумаги -</a:t>
            </a:r>
          </a:p>
          <a:p>
            <a:pPr algn="ctr"/>
            <a:r>
              <a:rPr lang="ru-RU" b="1" i="0" dirty="0"/>
              <a:t> стакан остается неподвижный.</a:t>
            </a:r>
          </a:p>
          <a:p>
            <a:pPr algn="ctr"/>
            <a:endParaRPr lang="ru-RU" i="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/>
            <a:r>
              <a:rPr lang="ru-RU" i="0" dirty="0"/>
              <a:t> </a:t>
            </a:r>
          </a:p>
        </p:txBody>
      </p:sp>
      <p:sp>
        <p:nvSpPr>
          <p:cNvPr id="20483" name="WordArt 3"/>
          <p:cNvSpPr>
            <a:spLocks noChangeArrowheads="1" noChangeShapeType="1" noTextEdit="1"/>
          </p:cNvSpPr>
          <p:nvPr/>
        </p:nvSpPr>
        <p:spPr bwMode="auto">
          <a:xfrm>
            <a:off x="2268538" y="115888"/>
            <a:ext cx="6408737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rgbClr val="333399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Почему?</a:t>
            </a:r>
          </a:p>
        </p:txBody>
      </p:sp>
      <p:pic>
        <p:nvPicPr>
          <p:cNvPr id="20484" name="Picture 4" descr="EXAM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1908175" cy="2447925"/>
          </a:xfrm>
          <a:prstGeom prst="rect">
            <a:avLst/>
          </a:prstGeom>
          <a:noFill/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835150" y="1557338"/>
            <a:ext cx="22320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i="0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1908175" y="1341438"/>
            <a:ext cx="6767513" cy="1366837"/>
          </a:xfrm>
          <a:prstGeom prst="rect">
            <a:avLst/>
          </a:prstGeom>
          <a:gradFill rotWithShape="1">
            <a:gsLst>
              <a:gs pos="0">
                <a:srgbClr val="EE7700"/>
              </a:gs>
              <a:gs pos="50000">
                <a:srgbClr val="FFFFFF"/>
              </a:gs>
              <a:gs pos="100000">
                <a:srgbClr val="EE7700"/>
              </a:gs>
            </a:gsLst>
            <a:lin ang="2700000" scaled="1"/>
          </a:gradFill>
          <a:ln w="2857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i="0"/>
              <a:t>Если мяч, летящий с большой скоростью, футболист </a:t>
            </a:r>
          </a:p>
          <a:p>
            <a:pPr algn="ctr"/>
            <a:r>
              <a:rPr lang="ru-RU" b="1" i="0"/>
              <a:t>может остановить ногой или головой, </a:t>
            </a:r>
          </a:p>
          <a:p>
            <a:pPr algn="ctr"/>
            <a:r>
              <a:rPr lang="ru-RU" b="1" i="0"/>
              <a:t>то вагон, движущийся по рельсам даже очень медленно, </a:t>
            </a:r>
          </a:p>
          <a:p>
            <a:pPr algn="ctr"/>
            <a:r>
              <a:rPr lang="ru-RU" b="1" i="0"/>
              <a:t>человек не остановит.</a:t>
            </a:r>
            <a:r>
              <a:rPr lang="ru-RU" i="0"/>
              <a:t> </a:t>
            </a:r>
          </a:p>
        </p:txBody>
      </p:sp>
      <p:sp>
        <p:nvSpPr>
          <p:cNvPr id="20487" name="Oval 7"/>
          <p:cNvSpPr>
            <a:spLocks noChangeArrowheads="1"/>
          </p:cNvSpPr>
          <p:nvPr/>
        </p:nvSpPr>
        <p:spPr bwMode="auto">
          <a:xfrm>
            <a:off x="4716463" y="2924175"/>
            <a:ext cx="4032250" cy="3455988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i="0" dirty="0"/>
              <a:t>Теннисный мяч, попадая </a:t>
            </a:r>
          </a:p>
          <a:p>
            <a:pPr algn="ctr"/>
            <a:r>
              <a:rPr lang="ru-RU" b="1" i="0" dirty="0"/>
              <a:t>в человека, вреда не причиняет,</a:t>
            </a:r>
          </a:p>
          <a:p>
            <a:pPr algn="ctr"/>
            <a:r>
              <a:rPr lang="ru-RU" b="1" i="0" dirty="0"/>
              <a:t> однако пуля, которая </a:t>
            </a:r>
          </a:p>
          <a:p>
            <a:pPr algn="ctr"/>
            <a:r>
              <a:rPr lang="ru-RU" b="1" i="0" dirty="0"/>
              <a:t>меньше по массе, но движется</a:t>
            </a:r>
          </a:p>
          <a:p>
            <a:pPr algn="ctr"/>
            <a:r>
              <a:rPr lang="ru-RU" b="1" i="0" dirty="0"/>
              <a:t> с большой скоростью</a:t>
            </a:r>
          </a:p>
          <a:p>
            <a:pPr algn="ctr"/>
            <a:r>
              <a:rPr lang="ru-RU" b="1" i="0" dirty="0"/>
              <a:t> (600—800 м/с), </a:t>
            </a:r>
          </a:p>
          <a:p>
            <a:pPr algn="ctr"/>
            <a:r>
              <a:rPr lang="ru-RU" b="1" i="0" dirty="0"/>
              <a:t>оказывается смертельно</a:t>
            </a:r>
          </a:p>
          <a:p>
            <a:pPr algn="ctr"/>
            <a:r>
              <a:rPr lang="ru-RU" b="1" i="0" dirty="0"/>
              <a:t> опасной</a:t>
            </a:r>
            <a:r>
              <a:rPr lang="ru-RU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60467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animBg="1"/>
      <p:bldP spid="20486" grpId="0" animBg="1"/>
      <p:bldP spid="2048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395288" y="404813"/>
            <a:ext cx="8066087" cy="18732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Импульс тела - это</a:t>
            </a:r>
          </a:p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важнейшая величина</a:t>
            </a:r>
          </a:p>
        </p:txBody>
      </p:sp>
    </p:spTree>
    <p:extLst>
      <p:ext uri="{BB962C8B-B14F-4D97-AF65-F5344CB8AC3E}">
        <p14:creationId xmlns:p14="http://schemas.microsoft.com/office/powerpoint/2010/main" val="2725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357290" y="357166"/>
            <a:ext cx="712946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>
                <a:latin typeface="Book Antiqua" pitchFamily="18" charset="0"/>
              </a:rPr>
              <a:t>Слово   «импульс» (</a:t>
            </a:r>
            <a:r>
              <a:rPr lang="en-US" sz="4400" b="1" dirty="0" err="1">
                <a:latin typeface="Book Antiqua" pitchFamily="18" charset="0"/>
              </a:rPr>
              <a:t>impulsus</a:t>
            </a:r>
            <a:r>
              <a:rPr lang="en-US" sz="4400" b="1" dirty="0">
                <a:latin typeface="Book Antiqua" pitchFamily="18" charset="0"/>
              </a:rPr>
              <a:t>) </a:t>
            </a:r>
            <a:r>
              <a:rPr lang="ru-RU" sz="4400" b="1" dirty="0">
                <a:latin typeface="Book Antiqua" pitchFamily="18" charset="0"/>
              </a:rPr>
              <a:t>в переводе с латинского означает «толчок</a:t>
            </a:r>
            <a:r>
              <a:rPr lang="ru-RU" sz="4400" b="1" dirty="0" smtClean="0">
                <a:latin typeface="Book Antiqua" pitchFamily="18" charset="0"/>
              </a:rPr>
              <a:t>».</a:t>
            </a:r>
            <a:endParaRPr lang="ru-RU" sz="4400" b="1" dirty="0">
              <a:latin typeface="Book Antiqua" pitchFamily="18" charset="0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857224" y="3071810"/>
            <a:ext cx="74168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>
                <a:latin typeface="Book Antiqua" pitchFamily="18" charset="0"/>
              </a:rPr>
              <a:t>Эта величина была</a:t>
            </a:r>
          </a:p>
          <a:p>
            <a:pPr algn="ctr">
              <a:spcBef>
                <a:spcPct val="50000"/>
              </a:spcBef>
            </a:pPr>
            <a:r>
              <a:rPr lang="ru-RU" sz="4400" b="1" dirty="0">
                <a:latin typeface="Book Antiqua" pitchFamily="18" charset="0"/>
              </a:rPr>
              <a:t> введена в науку</a:t>
            </a:r>
          </a:p>
          <a:p>
            <a:pPr algn="ctr">
              <a:spcBef>
                <a:spcPct val="50000"/>
              </a:spcBef>
            </a:pPr>
            <a:r>
              <a:rPr lang="ru-RU" sz="4400" b="1" dirty="0">
                <a:latin typeface="Book Antiqua" pitchFamily="18" charset="0"/>
              </a:rPr>
              <a:t>       в конце </a:t>
            </a:r>
            <a:r>
              <a:rPr lang="en-US" sz="4400" b="1" dirty="0">
                <a:latin typeface="Book Antiqua" pitchFamily="18" charset="0"/>
              </a:rPr>
              <a:t>XVII</a:t>
            </a:r>
            <a:r>
              <a:rPr lang="ru-RU" sz="4400" b="1" dirty="0">
                <a:latin typeface="Book Antiqua" pitchFamily="18" charset="0"/>
              </a:rPr>
              <a:t> </a:t>
            </a:r>
            <a:r>
              <a:rPr lang="ru-RU" sz="4400" b="1" dirty="0" smtClean="0">
                <a:latin typeface="Book Antiqua" pitchFamily="18" charset="0"/>
              </a:rPr>
              <a:t>века.</a:t>
            </a:r>
            <a:endParaRPr lang="ru-RU" sz="44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slide(fromBottom)">
                                      <p:cBhvr>
                                        <p:cTn id="1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slide(fromBottom)">
                                      <p:cBhvr>
                                        <p:cTn id="2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0" grpId="1"/>
      <p:bldP spid="9221" grpId="0"/>
      <p:bldP spid="922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539750" y="333375"/>
            <a:ext cx="82804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i="0" dirty="0">
                <a:latin typeface="Calligraph" pitchFamily="2" charset="0"/>
              </a:rPr>
              <a:t>Импульсом тела </a:t>
            </a:r>
            <a:r>
              <a:rPr lang="en-US" sz="4800" b="1" i="0" dirty="0">
                <a:latin typeface="Georgia" pitchFamily="18" charset="0"/>
              </a:rPr>
              <a:t> </a:t>
            </a:r>
            <a:r>
              <a:rPr lang="ru-RU" sz="4800" b="1" i="0" dirty="0">
                <a:latin typeface="Calligraph" pitchFamily="2" charset="0"/>
              </a:rPr>
              <a:t>называется величина, равная произведению массы тела на его скорость:</a:t>
            </a: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0" y="2924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132" name="Picture 12" descr="Импульс те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3214686"/>
            <a:ext cx="5143536" cy="33274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68313" y="1484313"/>
            <a:ext cx="86756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/>
              <a:t>Импульс – это векторная величина.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68313" y="3429000"/>
            <a:ext cx="82804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solidFill>
                  <a:srgbClr val="FF0000"/>
                </a:solidFill>
              </a:rPr>
              <a:t>Направление вектора импульса тела всегда совпадает с направлением вектора скорости движения.</a:t>
            </a:r>
          </a:p>
        </p:txBody>
      </p:sp>
      <p:pic>
        <p:nvPicPr>
          <p:cNvPr id="6150" name="Picture 6" descr="blest1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260350"/>
            <a:ext cx="962025" cy="121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00113" y="2852738"/>
            <a:ext cx="7200900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r>
              <a:rPr lang="ru-RU" sz="3600" b="1" i="0" dirty="0"/>
              <a:t>ЗАМКНУТАЯ СИСТЕМА – ЭТО </a:t>
            </a:r>
          </a:p>
          <a:p>
            <a:pPr>
              <a:spcBef>
                <a:spcPct val="20000"/>
              </a:spcBef>
              <a:buClr>
                <a:schemeClr val="hlink"/>
              </a:buClr>
            </a:pPr>
            <a:r>
              <a:rPr lang="ru-RU" sz="3600" b="1" i="0" dirty="0"/>
              <a:t>СИСТЕМА ТЕЛ,КОТОРЫЕ ВЗАИМОДЕЙСТВУЮТ</a:t>
            </a:r>
          </a:p>
          <a:p>
            <a:pPr>
              <a:spcBef>
                <a:spcPct val="20000"/>
              </a:spcBef>
              <a:buClr>
                <a:schemeClr val="hlink"/>
              </a:buClr>
            </a:pPr>
            <a:r>
              <a:rPr lang="ru-RU" sz="3600" b="1" i="0" dirty="0"/>
              <a:t>ТОЛЬКО ДРУГ С ДРУГОМ</a:t>
            </a:r>
          </a:p>
        </p:txBody>
      </p:sp>
      <p:pic>
        <p:nvPicPr>
          <p:cNvPr id="8197" name="Picture 5" descr="r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993491">
            <a:off x="2627313" y="765175"/>
            <a:ext cx="3529012" cy="141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й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3068960"/>
            <a:ext cx="5256213" cy="3295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827088" y="260350"/>
            <a:ext cx="748932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 smtClean="0"/>
              <a:t>Закон </a:t>
            </a:r>
            <a:r>
              <a:rPr lang="ru-RU" sz="2000" b="1" dirty="0"/>
              <a:t>сохранения импульса:</a:t>
            </a:r>
          </a:p>
          <a:p>
            <a:r>
              <a:rPr lang="ru-RU" sz="2800" b="1" dirty="0" smtClean="0"/>
              <a:t>векторная </a:t>
            </a:r>
            <a:r>
              <a:rPr lang="ru-RU" sz="2800" b="1" dirty="0"/>
              <a:t>сумма импульсов тел, составляющих замкнутую систему, не меняется с течением времени при любых движениях и взаимодействиях этих тел</a:t>
            </a:r>
          </a:p>
          <a:p>
            <a:pPr algn="ctr"/>
            <a:r>
              <a:rPr lang="ru-RU" sz="3200" b="1" i="0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3200" b="1" i="0" dirty="0" smtClean="0">
                <a:solidFill>
                  <a:schemeClr val="tx2"/>
                </a:solidFill>
                <a:latin typeface="Comic Sans MS" pitchFamily="66" charset="0"/>
              </a:rPr>
            </a:br>
            <a:endParaRPr lang="ru-RU" sz="3200" b="1" i="0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Скругленный прямоугольник 36"/>
          <p:cNvSpPr/>
          <p:nvPr/>
        </p:nvSpPr>
        <p:spPr>
          <a:xfrm>
            <a:off x="7572375" y="0"/>
            <a:ext cx="1571625" cy="214312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37"/>
          <p:cNvGrpSpPr>
            <a:grpSpLocks/>
          </p:cNvGrpSpPr>
          <p:nvPr/>
        </p:nvGrpSpPr>
        <p:grpSpPr bwMode="auto">
          <a:xfrm>
            <a:off x="85725" y="46038"/>
            <a:ext cx="7405688" cy="1428750"/>
            <a:chOff x="86140" y="46781"/>
            <a:chExt cx="7406041" cy="1428760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86140" y="46781"/>
              <a:ext cx="7406041" cy="1428760"/>
            </a:xfrm>
            <a:prstGeom prst="roundRect">
              <a:avLst/>
            </a:prstGeom>
            <a:solidFill>
              <a:srgbClr val="CCE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До взаимодействия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</p:txBody>
        </p:sp>
        <p:pic>
          <p:nvPicPr>
            <p:cNvPr id="2090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5889" y="338898"/>
              <a:ext cx="7196098" cy="11105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Группа 14"/>
          <p:cNvGrpSpPr>
            <a:grpSpLocks/>
          </p:cNvGrpSpPr>
          <p:nvPr/>
        </p:nvGrpSpPr>
        <p:grpSpPr bwMode="auto">
          <a:xfrm>
            <a:off x="285750" y="2000250"/>
            <a:ext cx="6654800" cy="1641475"/>
            <a:chOff x="275333" y="2214554"/>
            <a:chExt cx="6654121" cy="1640917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75333" y="2214554"/>
              <a:ext cx="6654121" cy="164091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Взаимодействие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</p:txBody>
        </p:sp>
        <p:pic>
          <p:nvPicPr>
            <p:cNvPr id="2088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472" y="2500306"/>
              <a:ext cx="6109851" cy="13119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Группа 53"/>
          <p:cNvGrpSpPr>
            <a:grpSpLocks/>
          </p:cNvGrpSpPr>
          <p:nvPr/>
        </p:nvGrpSpPr>
        <p:grpSpPr bwMode="auto">
          <a:xfrm>
            <a:off x="0" y="3641725"/>
            <a:ext cx="7388225" cy="1571625"/>
            <a:chOff x="0" y="3642444"/>
            <a:chExt cx="7388942" cy="157163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3642444"/>
              <a:ext cx="7388942" cy="1571636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После взаимодействия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FF0000"/>
                </a:solidFill>
              </a:endParaRPr>
            </a:p>
          </p:txBody>
        </p:sp>
        <p:pic>
          <p:nvPicPr>
            <p:cNvPr id="2086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2831" y="4000504"/>
              <a:ext cx="6826789" cy="1162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Группа 34"/>
          <p:cNvGrpSpPr>
            <a:grpSpLocks/>
          </p:cNvGrpSpPr>
          <p:nvPr/>
        </p:nvGrpSpPr>
        <p:grpSpPr bwMode="auto">
          <a:xfrm>
            <a:off x="0" y="1500188"/>
            <a:ext cx="7572375" cy="500062"/>
            <a:chOff x="1000100" y="1479416"/>
            <a:chExt cx="7668530" cy="500066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1000100" y="1479416"/>
              <a:ext cx="7668530" cy="500066"/>
            </a:xfrm>
            <a:prstGeom prst="roundRect">
              <a:avLst/>
            </a:prstGeom>
            <a:solidFill>
              <a:srgbClr val="0033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До  взаимодействия  импульс  системы  равен                                             </a:t>
              </a:r>
            </a:p>
          </p:txBody>
        </p:sp>
        <p:pic>
          <p:nvPicPr>
            <p:cNvPr id="2084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974641" y="1499319"/>
              <a:ext cx="2582714" cy="4534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Группа 40"/>
          <p:cNvGrpSpPr>
            <a:grpSpLocks/>
          </p:cNvGrpSpPr>
          <p:nvPr/>
        </p:nvGrpSpPr>
        <p:grpSpPr bwMode="auto">
          <a:xfrm>
            <a:off x="0" y="5214938"/>
            <a:ext cx="7507288" cy="519112"/>
            <a:chOff x="0" y="5214950"/>
            <a:chExt cx="7506929" cy="518374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0" y="5214950"/>
              <a:ext cx="7506929" cy="499351"/>
            </a:xfrm>
            <a:prstGeom prst="roundRect">
              <a:avLst/>
            </a:prstGeom>
            <a:solidFill>
              <a:srgbClr val="A5002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После   взаимодействия  импульс  системы  равен                                             </a:t>
              </a:r>
            </a:p>
          </p:txBody>
        </p:sp>
        <p:pic>
          <p:nvPicPr>
            <p:cNvPr id="2082" name="Picture 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429256" y="5286388"/>
              <a:ext cx="2068203" cy="446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" name="Скругленный прямоугольник 23"/>
          <p:cNvSpPr/>
          <p:nvPr/>
        </p:nvSpPr>
        <p:spPr>
          <a:xfrm>
            <a:off x="0" y="5715000"/>
            <a:ext cx="9001125" cy="1143000"/>
          </a:xfrm>
          <a:prstGeom prst="roundRect">
            <a:avLst/>
          </a:prstGeom>
          <a:solidFill>
            <a:srgbClr val="00B050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Закон   сохранения  импульса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28"/>
          <p:cNvGrpSpPr>
            <a:grpSpLocks/>
          </p:cNvGrpSpPr>
          <p:nvPr/>
        </p:nvGrpSpPr>
        <p:grpSpPr bwMode="auto">
          <a:xfrm>
            <a:off x="730250" y="6008688"/>
            <a:ext cx="3071813" cy="500062"/>
            <a:chOff x="1214414" y="6072206"/>
            <a:chExt cx="3071834" cy="500066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1214414" y="6072206"/>
              <a:ext cx="3071834" cy="500066"/>
            </a:xfrm>
            <a:prstGeom prst="roundRect">
              <a:avLst/>
            </a:prstGeom>
            <a:solidFill>
              <a:srgbClr val="0033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080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71604" y="6072206"/>
              <a:ext cx="2443504" cy="4534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" name="Группа 32"/>
          <p:cNvGrpSpPr>
            <a:grpSpLocks/>
          </p:cNvGrpSpPr>
          <p:nvPr/>
        </p:nvGrpSpPr>
        <p:grpSpPr bwMode="auto">
          <a:xfrm>
            <a:off x="5000625" y="6000750"/>
            <a:ext cx="2500313" cy="512763"/>
            <a:chOff x="5357818" y="6000768"/>
            <a:chExt cx="2500330" cy="513167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5357818" y="6000768"/>
              <a:ext cx="2500330" cy="513167"/>
            </a:xfrm>
            <a:prstGeom prst="roundRect">
              <a:avLst/>
            </a:prstGeom>
            <a:solidFill>
              <a:srgbClr val="A5002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078" name="Picture 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514972" y="6032368"/>
              <a:ext cx="2145293" cy="446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Овал 33"/>
          <p:cNvSpPr/>
          <p:nvPr/>
        </p:nvSpPr>
        <p:spPr>
          <a:xfrm>
            <a:off x="3954463" y="6008688"/>
            <a:ext cx="928687" cy="45243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89838" y="153988"/>
            <a:ext cx="14763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12063" y="758825"/>
            <a:ext cx="14303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73963" y="1258888"/>
            <a:ext cx="1439862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Группа 46"/>
          <p:cNvGrpSpPr>
            <a:grpSpLocks/>
          </p:cNvGrpSpPr>
          <p:nvPr/>
        </p:nvGrpSpPr>
        <p:grpSpPr bwMode="auto">
          <a:xfrm>
            <a:off x="7072313" y="2286000"/>
            <a:ext cx="2071687" cy="1143000"/>
            <a:chOff x="7072330" y="2285992"/>
            <a:chExt cx="2071670" cy="1143008"/>
          </a:xfrm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7072330" y="2285992"/>
              <a:ext cx="2071670" cy="1143008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076" name="Picture 13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155657" y="2339461"/>
              <a:ext cx="1946840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29488" y="2787650"/>
            <a:ext cx="1643062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Группа 49"/>
          <p:cNvGrpSpPr>
            <a:grpSpLocks/>
          </p:cNvGrpSpPr>
          <p:nvPr/>
        </p:nvGrpSpPr>
        <p:grpSpPr bwMode="auto">
          <a:xfrm>
            <a:off x="642938" y="3143250"/>
            <a:ext cx="1285875" cy="500063"/>
            <a:chOff x="642910" y="3143248"/>
            <a:chExt cx="1285884" cy="500066"/>
          </a:xfrm>
        </p:grpSpPr>
        <p:pic>
          <p:nvPicPr>
            <p:cNvPr id="2073" name="Picture 15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85786" y="3143248"/>
              <a:ext cx="971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" name="Скругленный прямоугольник 48"/>
            <p:cNvSpPr/>
            <p:nvPr/>
          </p:nvSpPr>
          <p:spPr>
            <a:xfrm>
              <a:off x="642910" y="3143248"/>
              <a:ext cx="1285884" cy="500066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5" name="Группа 52"/>
          <p:cNvGrpSpPr>
            <a:grpSpLocks/>
          </p:cNvGrpSpPr>
          <p:nvPr/>
        </p:nvGrpSpPr>
        <p:grpSpPr bwMode="auto">
          <a:xfrm>
            <a:off x="5072063" y="3071813"/>
            <a:ext cx="1357312" cy="500062"/>
            <a:chOff x="4929190" y="3143248"/>
            <a:chExt cx="1357322" cy="500066"/>
          </a:xfrm>
        </p:grpSpPr>
        <p:sp>
          <p:nvSpPr>
            <p:cNvPr id="51" name="Скругленный прямоугольник 50"/>
            <p:cNvSpPr/>
            <p:nvPr/>
          </p:nvSpPr>
          <p:spPr>
            <a:xfrm>
              <a:off x="4929190" y="3143248"/>
              <a:ext cx="1357322" cy="500066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2072" name="Picture 16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5161320" y="3203528"/>
              <a:ext cx="1003506" cy="3629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" name="Группа 55"/>
          <p:cNvGrpSpPr>
            <a:grpSpLocks/>
          </p:cNvGrpSpPr>
          <p:nvPr/>
        </p:nvGrpSpPr>
        <p:grpSpPr bwMode="auto">
          <a:xfrm>
            <a:off x="7572375" y="3500438"/>
            <a:ext cx="1571625" cy="2143125"/>
            <a:chOff x="7572396" y="3500438"/>
            <a:chExt cx="1571604" cy="2143140"/>
          </a:xfrm>
        </p:grpSpPr>
        <p:sp>
          <p:nvSpPr>
            <p:cNvPr id="40" name="Скругленный прямоугольник 39"/>
            <p:cNvSpPr/>
            <p:nvPr/>
          </p:nvSpPr>
          <p:spPr>
            <a:xfrm>
              <a:off x="7572396" y="3500438"/>
              <a:ext cx="1571604" cy="2143140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070" name="Picture 17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645115" y="3623950"/>
              <a:ext cx="1495170" cy="8620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35875" y="4643438"/>
            <a:ext cx="1508125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7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4" grpId="0" animBg="1"/>
      <p:bldP spid="34" grpId="0" animBg="1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494</TotalTime>
  <Words>340</Words>
  <Application>Microsoft Office PowerPoint</Application>
  <PresentationFormat>Экран (4:3)</PresentationFormat>
  <Paragraphs>93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задание: §21,упр.20(1)</vt:lpstr>
      <vt:lpstr>Презентация PowerPoint</vt:lpstr>
    </vt:vector>
  </TitlesOfParts>
  <Company>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Попкова</cp:lastModifiedBy>
  <cp:revision>52</cp:revision>
  <dcterms:created xsi:type="dcterms:W3CDTF">2009-11-09T13:59:41Z</dcterms:created>
  <dcterms:modified xsi:type="dcterms:W3CDTF">2014-11-14T00:01:26Z</dcterms:modified>
</cp:coreProperties>
</file>