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12" r:id="rId2"/>
    <p:sldId id="256" r:id="rId3"/>
    <p:sldId id="283" r:id="rId4"/>
    <p:sldId id="289" r:id="rId5"/>
    <p:sldId id="314" r:id="rId6"/>
    <p:sldId id="313" r:id="rId7"/>
    <p:sldId id="297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7"/>
    <p:penClr>
      <a:srgbClr val="FF0000"/>
    </p:penClr>
  </p:showPr>
  <p:clrMru>
    <a:srgbClr val="4C1600"/>
    <a:srgbClr val="FF6600"/>
    <a:srgbClr val="D0B082"/>
    <a:srgbClr val="F2EC00"/>
    <a:srgbClr val="CDC800"/>
    <a:srgbClr val="FFDC6D"/>
    <a:srgbClr val="FFD44B"/>
    <a:srgbClr val="EE44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55" autoAdjust="0"/>
    <p:restoredTop sz="94830" autoAdjust="0"/>
  </p:normalViewPr>
  <p:slideViewPr>
    <p:cSldViewPr>
      <p:cViewPr varScale="1">
        <p:scale>
          <a:sx n="108" d="100"/>
          <a:sy n="108" d="100"/>
        </p:scale>
        <p:origin x="-106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FB87E20-5684-48BD-854E-239FA5C5A55B}" type="datetimeFigureOut">
              <a:rPr lang="ru-RU"/>
              <a:pPr>
                <a:defRPr/>
              </a:pPr>
              <a:t>01.02.2018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8079BB3-1FAC-4BB6-A1A2-EB586CDA33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936CDF7-C5CD-489B-857B-64E8421B9D7C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936CDF7-C5CD-489B-857B-64E8421B9D7C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E03250-319E-4114-B9A1-6C49221727A1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5110A-08AC-4C33-BD9A-310950027FC6}" type="datetimeFigureOut">
              <a:rPr lang="ru-RU"/>
              <a:pPr>
                <a:defRPr/>
              </a:pPr>
              <a:t>01.02.2018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22350-CEE7-4CFA-A26F-F4C177AB2E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7000"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EC436-015F-4119-9DF1-712D89234B25}" type="datetimeFigureOut">
              <a:rPr lang="ru-RU"/>
              <a:pPr>
                <a:defRPr/>
              </a:pPr>
              <a:t>01.02.2018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07564-9437-45A6-AFEC-FA78E14AF3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7000"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0D3E6-44C0-495E-810E-C822B61223A9}" type="datetimeFigureOut">
              <a:rPr lang="ru-RU"/>
              <a:pPr>
                <a:defRPr/>
              </a:pPr>
              <a:t>01.02.2018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66284-3C43-4DC6-9A36-FC92D88E64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7000"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CBECC-A180-4E3A-BE53-A8D95409F845}" type="datetimeFigureOut">
              <a:rPr lang="ru-RU"/>
              <a:pPr>
                <a:defRPr/>
              </a:pPr>
              <a:t>01.02.2018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79A35-C916-47A5-8843-ED60F7B919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7000"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E47FA-8404-4C4D-99AA-0460BDB78895}" type="datetimeFigureOut">
              <a:rPr lang="ru-RU"/>
              <a:pPr>
                <a:defRPr/>
              </a:pPr>
              <a:t>01.02.2018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1DD9E-C202-4D93-B5D3-72DEF9DAFE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7000"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B9F37-10ED-4837-8FE0-65341F615863}" type="datetimeFigureOut">
              <a:rPr lang="ru-RU"/>
              <a:pPr>
                <a:defRPr/>
              </a:pPr>
              <a:t>01.02.2018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DE667-1B08-4AF2-BCD5-CB5EC0D1F1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7000"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92B92-69C8-4060-8B09-0B6C95F3CDE0}" type="datetimeFigureOut">
              <a:rPr lang="ru-RU"/>
              <a:pPr>
                <a:defRPr/>
              </a:pPr>
              <a:t>01.02.2018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35A86-46C3-48AF-97CA-61923B3BBC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7000"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56B6E-837F-4428-B0D2-313F72C6BC70}" type="datetimeFigureOut">
              <a:rPr lang="ru-RU"/>
              <a:pPr>
                <a:defRPr/>
              </a:pPr>
              <a:t>01.02.2018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64B08-D32A-4E83-85A0-1EF5D325C5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7000"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6A343-9958-44DE-BB20-ED45A1386D85}" type="datetimeFigureOut">
              <a:rPr lang="ru-RU"/>
              <a:pPr>
                <a:defRPr/>
              </a:pPr>
              <a:t>01.02.2018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B2DF3-A767-440B-AB04-3E86B0C0B3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7000"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CDC8C-F369-4572-8D25-EDBBC7B99226}" type="datetimeFigureOut">
              <a:rPr lang="ru-RU"/>
              <a:pPr>
                <a:defRPr/>
              </a:pPr>
              <a:t>01.02.2018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CB644-944B-48D5-96D5-9384F54E7A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7000"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28C1E-5B01-4261-B8CC-678B3C4A9C33}" type="datetimeFigureOut">
              <a:rPr lang="ru-RU"/>
              <a:pPr>
                <a:defRPr/>
              </a:pPr>
              <a:t>01.02.2018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A0BD6-6A15-41D5-8B73-8DD44F1D05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7000"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D8C5"/>
            </a:gs>
            <a:gs pos="50000">
              <a:srgbClr val="FFBA9B"/>
            </a:gs>
            <a:gs pos="100000">
              <a:srgbClr val="FF8453"/>
            </a:gs>
            <a:gs pos="100000">
              <a:srgbClr val="FF6629"/>
            </a:gs>
            <a:gs pos="100000">
              <a:srgbClr val="CC3A00"/>
            </a:gs>
            <a:gs pos="100000">
              <a:srgbClr val="4C1600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33BC80-27EE-4252-8050-C4BCAE99BDA1}" type="datetimeFigureOut">
              <a:rPr lang="ru-RU"/>
              <a:pPr>
                <a:defRPr/>
              </a:pPr>
              <a:t>01.02.2018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A274E5-BB96-4723-A9EB-F24D50B8F3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7000">
    <p:wheel spokes="2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hyperlink" Target="http://www.1zoom.ru/big/4/62860-Nik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knyazhoe.ru/photo/5253c8927edb5f78e232cdb800c27f9f.jpg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0" y="36513"/>
            <a:ext cx="9144000" cy="857250"/>
            <a:chOff x="0" y="36000"/>
            <a:chExt cx="9812260" cy="714356"/>
          </a:xfrm>
        </p:grpSpPr>
        <p:pic>
          <p:nvPicPr>
            <p:cNvPr id="23559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86116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1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72264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Прямоугольник 8"/>
          <p:cNvSpPr/>
          <p:nvPr/>
        </p:nvSpPr>
        <p:spPr>
          <a:xfrm>
            <a:off x="0" y="1357298"/>
            <a:ext cx="9144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Ах, русский чай! Твой вкус неповторимый.</a:t>
            </a:r>
            <a:b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Ты в летний зной всем жажду утоляешь,</a:t>
            </a:r>
            <a:b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А в лютый холод, в студеные морозы</a:t>
            </a:r>
            <a:b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Не только душу сердце согреваешь.</a:t>
            </a:r>
            <a:b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endParaRPr lang="ru-RU" sz="3200" b="1" dirty="0">
              <a:ln w="19050">
                <a:solidFill>
                  <a:srgbClr val="FF6600"/>
                </a:solidFill>
              </a:ln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endParaRPr lang="ru-RU" sz="3200" b="1" dirty="0">
              <a:ln w="19050">
                <a:solidFill>
                  <a:srgbClr val="FF6600"/>
                </a:solidFill>
              </a:ln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3556" name="Picture 11" descr="Увеличит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3786188"/>
            <a:ext cx="2411413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2" descr="D:\Мои документы\рисунки\0df93f074f1f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313" y="5786438"/>
            <a:ext cx="146685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2" descr="D:\Мои документы\рисунки\0df93f074f1f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8" y="5786438"/>
            <a:ext cx="1357312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375"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22020" y="1214422"/>
            <a:ext cx="9306138" cy="100027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5875">
                  <a:solidFill>
                    <a:srgbClr val="4C1600"/>
                  </a:solidFill>
                  <a:prstDash val="solid"/>
                </a:ln>
                <a:solidFill>
                  <a:srgbClr val="D0B08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ette" pitchFamily="82" charset="0"/>
                <a:cs typeface="Vrinda" pitchFamily="2" charset="0"/>
              </a:rPr>
              <a:t>ФИЗИКА ЗА ЧАШКОЙ ЧА</a:t>
            </a:r>
            <a:r>
              <a:rPr lang="ru-RU" sz="5900" b="1" dirty="0">
                <a:ln w="15875">
                  <a:solidFill>
                    <a:srgbClr val="4C1600"/>
                  </a:solidFill>
                  <a:prstDash val="solid"/>
                </a:ln>
                <a:solidFill>
                  <a:srgbClr val="D0B08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ette" pitchFamily="82" charset="0"/>
                <a:cs typeface="Vrinda" pitchFamily="2" charset="0"/>
              </a:rPr>
              <a:t>Я</a:t>
            </a:r>
          </a:p>
        </p:txBody>
      </p:sp>
      <p:grpSp>
        <p:nvGrpSpPr>
          <p:cNvPr id="2" name="Группа 14"/>
          <p:cNvGrpSpPr>
            <a:grpSpLocks/>
          </p:cNvGrpSpPr>
          <p:nvPr/>
        </p:nvGrpSpPr>
        <p:grpSpPr bwMode="auto">
          <a:xfrm>
            <a:off x="2000250" y="2219325"/>
            <a:ext cx="5214938" cy="4638675"/>
            <a:chOff x="2000233" y="2219232"/>
            <a:chExt cx="5214974" cy="4638767"/>
          </a:xfrm>
        </p:grpSpPr>
        <p:pic>
          <p:nvPicPr>
            <p:cNvPr id="2056" name="Picture 5" descr="http://s49.radikal.ru/i123/0808/84/325d8a0db4f5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00233" y="2219232"/>
              <a:ext cx="5214974" cy="4638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5" descr="http://animashky.ru/flist/obprodukt/4/45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14612" y="3714752"/>
              <a:ext cx="1028700" cy="1219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52" name="Группа 13"/>
          <p:cNvGrpSpPr>
            <a:grpSpLocks/>
          </p:cNvGrpSpPr>
          <p:nvPr/>
        </p:nvGrpSpPr>
        <p:grpSpPr bwMode="auto">
          <a:xfrm>
            <a:off x="0" y="36513"/>
            <a:ext cx="9144000" cy="857250"/>
            <a:chOff x="0" y="36000"/>
            <a:chExt cx="9812260" cy="714356"/>
          </a:xfrm>
        </p:grpSpPr>
        <p:pic>
          <p:nvPicPr>
            <p:cNvPr id="2053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4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86116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72264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 advClick="0" advTm="10718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2844" y="928670"/>
            <a:ext cx="8858312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>
                <a:ln w="12700" cmpd="sng"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Мы ежедневно бываем на кухне и пьём чай. Но порой и не задумываемся над тем, что делаем сами, почему делаем так, а не иначе. Так давайте попытаемся объяснить многие наши действия на кухне с точки зрения физики. </a:t>
            </a:r>
          </a:p>
        </p:txBody>
      </p:sp>
      <p:pic>
        <p:nvPicPr>
          <p:cNvPr id="4099" name="Picture 10" descr="Картинка 229 из 2273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r="32"/>
          <a:stretch>
            <a:fillRect/>
          </a:stretch>
        </p:blipFill>
        <p:spPr bwMode="auto">
          <a:xfrm>
            <a:off x="215900" y="2928938"/>
            <a:ext cx="3036888" cy="2428875"/>
          </a:xfrm>
          <a:prstGeom prst="rect">
            <a:avLst/>
          </a:prstGeom>
          <a:noFill/>
          <a:ln w="31750" cmpd="dbl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4100" name="Picture 14" descr="http://demiart.ru/forum/journal_uploads2/j298955_123996407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857875" y="2857500"/>
            <a:ext cx="3071813" cy="2457450"/>
          </a:xfrm>
          <a:prstGeom prst="rect">
            <a:avLst/>
          </a:prstGeom>
          <a:noFill/>
          <a:ln w="31750" cmpd="dbl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4101" name="Picture 16" descr="http://upload.wikimedia.org/wikipedia/commons/0/07/Kustodiev_Merchants_Wife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571625" y="4357688"/>
            <a:ext cx="2857500" cy="2286000"/>
          </a:xfrm>
          <a:prstGeom prst="rect">
            <a:avLst/>
          </a:prstGeom>
          <a:noFill/>
          <a:ln w="31750" cmpd="dbl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4102" name="Picture 18" descr="Картинка 391 из 2239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4357688"/>
            <a:ext cx="3046412" cy="2286000"/>
          </a:xfrm>
          <a:prstGeom prst="rect">
            <a:avLst/>
          </a:prstGeom>
          <a:noFill/>
          <a:ln w="31750" cmpd="dbl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4103" name="Picture 8" descr="http://animashky.ru/flist/obprodukt/4/18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71938" y="5214938"/>
            <a:ext cx="10382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04" name="Группа 7"/>
          <p:cNvGrpSpPr>
            <a:grpSpLocks/>
          </p:cNvGrpSpPr>
          <p:nvPr/>
        </p:nvGrpSpPr>
        <p:grpSpPr bwMode="auto">
          <a:xfrm>
            <a:off x="0" y="36513"/>
            <a:ext cx="9144000" cy="857250"/>
            <a:chOff x="0" y="36000"/>
            <a:chExt cx="9812260" cy="714356"/>
          </a:xfrm>
        </p:grpSpPr>
        <p:pic>
          <p:nvPicPr>
            <p:cNvPr id="4105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0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6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286116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7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572264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 advClick="0" advTm="9688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44" y="1071546"/>
            <a:ext cx="9001156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5875">
                  <a:solidFill>
                    <a:srgbClr val="FFFF00"/>
                  </a:solidFill>
                </a:ln>
                <a:solidFill>
                  <a:srgbClr val="FF66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Устал - проси чаю.</a:t>
            </a:r>
            <a:br>
              <a:rPr lang="ru-RU" sz="4000" b="1" dirty="0">
                <a:ln w="15875">
                  <a:solidFill>
                    <a:srgbClr val="FFFF00"/>
                  </a:solidFill>
                </a:ln>
                <a:solidFill>
                  <a:srgbClr val="FF66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4000" b="1" dirty="0">
                <a:ln w="15875">
                  <a:solidFill>
                    <a:srgbClr val="FFFF00"/>
                  </a:solidFill>
                </a:ln>
                <a:solidFill>
                  <a:srgbClr val="FF66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Жарко - выпей чаю.</a:t>
            </a:r>
            <a:br>
              <a:rPr lang="ru-RU" sz="4000" b="1" dirty="0">
                <a:ln w="15875">
                  <a:solidFill>
                    <a:srgbClr val="FFFF00"/>
                  </a:solidFill>
                </a:ln>
                <a:solidFill>
                  <a:srgbClr val="FF66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4000" b="1" dirty="0">
                <a:ln w="15875">
                  <a:solidFill>
                    <a:srgbClr val="FFFF00"/>
                  </a:solidFill>
                </a:ln>
                <a:solidFill>
                  <a:srgbClr val="FF66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Хочешь согреться - пей чай.</a:t>
            </a:r>
            <a:r>
              <a:rPr lang="ru-RU" sz="3600" b="1" dirty="0">
                <a:latin typeface="Comic Sans MS" pitchFamily="66" charset="0"/>
              </a:rPr>
              <a:t/>
            </a:r>
            <a:br>
              <a:rPr lang="ru-RU" sz="3600" b="1" dirty="0">
                <a:latin typeface="Comic Sans MS" pitchFamily="66" charset="0"/>
              </a:rPr>
            </a:b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07648" y="3071810"/>
            <a:ext cx="5072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3200" b="1" i="1" dirty="0">
                <a:ln w="12700">
                  <a:solidFill>
                    <a:srgbClr val="9E2D00"/>
                  </a:solidFill>
                </a:ln>
                <a:solidFill>
                  <a:srgbClr val="FF66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(грузинская мудрость)</a:t>
            </a:r>
            <a:endParaRPr lang="ru-RU" sz="3200" b="1" dirty="0">
              <a:ln w="12700">
                <a:solidFill>
                  <a:srgbClr val="9E2D00"/>
                </a:solidFill>
              </a:ln>
              <a:solidFill>
                <a:srgbClr val="FF66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6" name="Picture 6" descr="D:\Мои документы\рисунки\a3e39398be6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3786188"/>
            <a:ext cx="4643437" cy="289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7" name="Группа 11"/>
          <p:cNvGrpSpPr>
            <a:grpSpLocks/>
          </p:cNvGrpSpPr>
          <p:nvPr/>
        </p:nvGrpSpPr>
        <p:grpSpPr bwMode="auto">
          <a:xfrm>
            <a:off x="0" y="36513"/>
            <a:ext cx="9144000" cy="857250"/>
            <a:chOff x="0" y="36000"/>
            <a:chExt cx="9812260" cy="714356"/>
          </a:xfrm>
        </p:grpSpPr>
        <p:pic>
          <p:nvPicPr>
            <p:cNvPr id="3078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9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86116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0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72264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 advClick="0" advTm="9531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0" y="36513"/>
            <a:ext cx="9144000" cy="857250"/>
            <a:chOff x="0" y="36000"/>
            <a:chExt cx="9812260" cy="714356"/>
          </a:xfrm>
        </p:grpSpPr>
        <p:pic>
          <p:nvPicPr>
            <p:cNvPr id="23559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86116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1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72264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Прямоугольник 8"/>
          <p:cNvSpPr/>
          <p:nvPr/>
        </p:nvSpPr>
        <p:spPr>
          <a:xfrm>
            <a:off x="0" y="1357298"/>
            <a:ext cx="9144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Ах, русский чай! Твой вкус неповторимый.</a:t>
            </a:r>
            <a:b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Ты в летний зной всем жажду утоляешь,</a:t>
            </a:r>
            <a:b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А в лютый холод, в студеные морозы</a:t>
            </a:r>
            <a:b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Не только душу сердце согреваешь.</a:t>
            </a:r>
            <a:br>
              <a:rPr lang="ru-RU" sz="3200" b="1" dirty="0">
                <a:ln w="19050">
                  <a:solidFill>
                    <a:srgbClr val="FF6600"/>
                  </a:solidFill>
                </a:ln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endParaRPr lang="ru-RU" sz="3200" b="1" dirty="0">
              <a:ln w="19050">
                <a:solidFill>
                  <a:srgbClr val="FF6600"/>
                </a:solidFill>
              </a:ln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endParaRPr lang="ru-RU" sz="3200" b="1" dirty="0">
              <a:ln w="19050">
                <a:solidFill>
                  <a:srgbClr val="FF6600"/>
                </a:solidFill>
              </a:ln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3556" name="Picture 11" descr="Увеличит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3786188"/>
            <a:ext cx="2411413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2" descr="D:\Мои документы\рисунки\0df93f074f1f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313" y="5786438"/>
            <a:ext cx="146685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2" descr="D:\Мои документы\рисунки\0df93f074f1f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8" y="5786438"/>
            <a:ext cx="1357312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578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22020" y="1214422"/>
            <a:ext cx="9306138" cy="100027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5875">
                  <a:solidFill>
                    <a:srgbClr val="4C1600"/>
                  </a:solidFill>
                  <a:prstDash val="solid"/>
                </a:ln>
                <a:solidFill>
                  <a:srgbClr val="D0B08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ette" pitchFamily="82" charset="0"/>
                <a:cs typeface="Vrinda" pitchFamily="2" charset="0"/>
              </a:rPr>
              <a:t>ФИЗИКА ЗА ЧАШКОЙ ЧА</a:t>
            </a:r>
            <a:r>
              <a:rPr lang="ru-RU" sz="5900" b="1" dirty="0">
                <a:ln w="15875">
                  <a:solidFill>
                    <a:srgbClr val="4C1600"/>
                  </a:solidFill>
                  <a:prstDash val="solid"/>
                </a:ln>
                <a:solidFill>
                  <a:srgbClr val="D0B08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ette" pitchFamily="82" charset="0"/>
                <a:cs typeface="Vrinda" pitchFamily="2" charset="0"/>
              </a:rPr>
              <a:t>Я</a:t>
            </a:r>
          </a:p>
        </p:txBody>
      </p:sp>
      <p:grpSp>
        <p:nvGrpSpPr>
          <p:cNvPr id="2" name="Группа 14"/>
          <p:cNvGrpSpPr>
            <a:grpSpLocks/>
          </p:cNvGrpSpPr>
          <p:nvPr/>
        </p:nvGrpSpPr>
        <p:grpSpPr bwMode="auto">
          <a:xfrm>
            <a:off x="2000250" y="2219325"/>
            <a:ext cx="5214938" cy="4638675"/>
            <a:chOff x="2000233" y="2219232"/>
            <a:chExt cx="5214974" cy="4638767"/>
          </a:xfrm>
        </p:grpSpPr>
        <p:pic>
          <p:nvPicPr>
            <p:cNvPr id="2056" name="Picture 5" descr="http://s49.radikal.ru/i123/0808/84/325d8a0db4f5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00233" y="2219232"/>
              <a:ext cx="5214974" cy="4638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5" descr="http://animashky.ru/flist/obprodukt/4/45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14612" y="3714752"/>
              <a:ext cx="1028700" cy="1219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Группа 13"/>
          <p:cNvGrpSpPr>
            <a:grpSpLocks/>
          </p:cNvGrpSpPr>
          <p:nvPr/>
        </p:nvGrpSpPr>
        <p:grpSpPr bwMode="auto">
          <a:xfrm>
            <a:off x="0" y="36513"/>
            <a:ext cx="9144000" cy="857250"/>
            <a:chOff x="0" y="36000"/>
            <a:chExt cx="9812260" cy="714356"/>
          </a:xfrm>
        </p:grpSpPr>
        <p:pic>
          <p:nvPicPr>
            <p:cNvPr id="2053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4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86116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72264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 advClick="0" advTm="10078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9" descr="http://s54.radikal.ru/i146/0808/de/8eb3da81f3c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643314"/>
            <a:ext cx="2041525" cy="263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4" name="Группа 5"/>
          <p:cNvGrpSpPr>
            <a:grpSpLocks/>
          </p:cNvGrpSpPr>
          <p:nvPr/>
        </p:nvGrpSpPr>
        <p:grpSpPr bwMode="auto">
          <a:xfrm>
            <a:off x="0" y="36513"/>
            <a:ext cx="9144000" cy="857250"/>
            <a:chOff x="0" y="36000"/>
            <a:chExt cx="9812260" cy="714356"/>
          </a:xfrm>
        </p:grpSpPr>
        <p:pic>
          <p:nvPicPr>
            <p:cNvPr id="5130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1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86116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2" name="Picture 7" descr="http://i050.radikal.ru/0712/86/4a383df45dac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72264" y="36000"/>
              <a:ext cx="3239996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" name="Picture 12" descr="light/ligh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238" y="6215063"/>
            <a:ext cx="211137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14" descr="light/ligh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10709">
            <a:off x="485775" y="6350000"/>
            <a:ext cx="20637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6" descr="light/ligh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41045">
            <a:off x="1944688" y="6156325"/>
            <a:ext cx="276225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http://s49.radikal.ru/i126/0808/67/41b66c6b9ec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1428736"/>
            <a:ext cx="3500438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172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2327</TotalTime>
  <Words>81</Words>
  <Application>Microsoft Office PowerPoint</Application>
  <PresentationFormat>Экран (4:3)</PresentationFormat>
  <Paragraphs>10</Paragraphs>
  <Slides>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161</cp:revision>
  <dcterms:created xsi:type="dcterms:W3CDTF">2008-11-15T11:17:19Z</dcterms:created>
  <dcterms:modified xsi:type="dcterms:W3CDTF">2018-02-01T18:10:10Z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1137851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