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4" r:id="rId1"/>
  </p:sldMasterIdLst>
  <p:notesMasterIdLst>
    <p:notesMasterId r:id="rId10"/>
  </p:notesMasterIdLst>
  <p:sldIdLst>
    <p:sldId id="256" r:id="rId2"/>
    <p:sldId id="262" r:id="rId3"/>
    <p:sldId id="259" r:id="rId4"/>
    <p:sldId id="260" r:id="rId5"/>
    <p:sldId id="261" r:id="rId6"/>
    <p:sldId id="257" r:id="rId7"/>
    <p:sldId id="270" r:id="rId8"/>
    <p:sldId id="265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62" d="100"/>
          <a:sy n="62" d="100"/>
        </p:scale>
        <p:origin x="-58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BEB12F70-FBC7-4E7C-B7D0-D3C5CA24786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1968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0F542F95-E238-4BD2-94ED-763BC1B41663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0018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47C1D360-6374-4009-8CA9-1081CAFFAEA0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3995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BCF8A50B-CF4C-41E7-B2D5-609E51378A3A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2483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5BE76C28-C0D8-412C-8DF7-F7B36DB67646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4326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084635D9-378D-49F5-AA4C-8EF54993FA6A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3213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3D01704D-099F-47E6-B5E2-CA6E94228553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09434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8D4578C3-6358-476F-AB14-13AD7B3F8CD4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3292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329FFB71-76B1-4C94-AC81-0578D85CB02D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5035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91" y="2454308"/>
            <a:ext cx="6523830" cy="2811870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191" y="5266177"/>
            <a:ext cx="6523830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8266170" y="2015900"/>
            <a:ext cx="1091952" cy="252081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875210" y="3598392"/>
            <a:ext cx="4254709" cy="25208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1" name="Rectangle 10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pPr>
              <a:defRPr/>
            </a:pPr>
            <a:fld id="{0D2FC179-36B4-4ECA-8A94-2346E1402215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495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5469084"/>
            <a:ext cx="7079813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5191" y="755967"/>
            <a:ext cx="7079813" cy="377983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55190" y="6093808"/>
            <a:ext cx="7079813" cy="544226"/>
          </a:xfrm>
        </p:spPr>
        <p:txBody>
          <a:bodyPr>
            <a:normAutofit/>
          </a:bodyPr>
          <a:lstStyle>
            <a:lvl1pPr marL="0" indent="0">
              <a:buNone/>
              <a:defRPr sz="132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0" name="Rectangle 9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>
              <a:defRPr/>
            </a:pPr>
            <a:fld id="{1C6B0FE2-26C3-4356-96FA-DF0C87DA516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991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0" y="1021956"/>
            <a:ext cx="7079815" cy="1865910"/>
          </a:xfrm>
        </p:spPr>
        <p:txBody>
          <a:bodyPr/>
          <a:lstStyle>
            <a:lvl1pPr>
              <a:defRPr sz="3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0" y="3844900"/>
            <a:ext cx="7079815" cy="2796415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8" name="Rectangle 7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>
              <a:defRPr/>
            </a:pPr>
            <a:fld id="{1C6B0FE2-26C3-4356-96FA-DF0C87DA516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677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713747" y="718368"/>
            <a:ext cx="663212" cy="135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1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793543" y="3197035"/>
            <a:ext cx="682474" cy="135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1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608" y="1021955"/>
            <a:ext cx="6791397" cy="3177069"/>
          </a:xfrm>
        </p:spPr>
        <p:txBody>
          <a:bodyPr anchor="ctr"/>
          <a:lstStyle>
            <a:lvl1pPr>
              <a:defRPr sz="3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529378" y="4199024"/>
            <a:ext cx="6224481" cy="367195"/>
          </a:xfrm>
        </p:spPr>
        <p:txBody>
          <a:bodyPr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0" y="5512474"/>
            <a:ext cx="6993459" cy="1114020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Rectangle 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>
              <a:defRPr/>
            </a:pPr>
            <a:fld id="{1C6B0FE2-26C3-4356-96FA-DF0C87DA516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59247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0" y="2267902"/>
            <a:ext cx="7079815" cy="2309901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1" y="5539031"/>
            <a:ext cx="7079813" cy="1096683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>
              <a:defRPr/>
            </a:pPr>
            <a:fld id="{1C6B0FE2-26C3-4356-96FA-DF0C87DA516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05373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021956"/>
            <a:ext cx="7081565" cy="782494"/>
          </a:xfrm>
        </p:spPr>
        <p:txBody>
          <a:bodyPr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0" y="2743882"/>
            <a:ext cx="2550398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55190" y="3469165"/>
            <a:ext cx="2550398" cy="3183889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4453" y="2743882"/>
            <a:ext cx="2556446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57603" y="3469165"/>
            <a:ext cx="2556446" cy="3183889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68989" y="2743882"/>
            <a:ext cx="2556446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71518" y="3469165"/>
            <a:ext cx="2553918" cy="3183889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631991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48691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>
              <a:defRPr/>
            </a:pPr>
            <a:fld id="{1C6B0FE2-26C3-4356-96FA-DF0C87DA516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411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0" y="1021956"/>
            <a:ext cx="6995209" cy="782494"/>
          </a:xfrm>
        </p:spPr>
        <p:txBody>
          <a:bodyPr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0" y="4607231"/>
            <a:ext cx="2550398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23438" y="2743882"/>
            <a:ext cx="2221556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55189" y="5332512"/>
            <a:ext cx="2550398" cy="1308802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60528" y="4607230"/>
            <a:ext cx="2556446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17144" y="2743882"/>
            <a:ext cx="2221556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60528" y="5344252"/>
            <a:ext cx="2556446" cy="1308802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68989" y="4607231"/>
            <a:ext cx="2556446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734353" y="2743882"/>
            <a:ext cx="2221556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68989" y="5332512"/>
            <a:ext cx="2556446" cy="1308802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627017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48691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>
              <a:defRPr/>
            </a:pPr>
            <a:fld id="{1C6B0FE2-26C3-4356-96FA-DF0C87DA516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866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1955" y="7041488"/>
            <a:ext cx="1092067" cy="252054"/>
          </a:xfrm>
        </p:spPr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9001" y="7041488"/>
            <a:ext cx="4255156" cy="252055"/>
          </a:xfrm>
        </p:spPr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>
              <a:defRPr/>
            </a:pPr>
            <a:fld id="{17A91F21-4295-4554-A1EB-46F5EC65E68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3587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51" y="0"/>
            <a:ext cx="10054630" cy="7562759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57362" y="443313"/>
            <a:ext cx="5082828" cy="6673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432745" y="1946051"/>
            <a:ext cx="6609472" cy="3667576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0080625" cy="7559675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429" y="1595931"/>
            <a:ext cx="1227574" cy="5039784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5519" y="1595931"/>
            <a:ext cx="4869365" cy="50397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10" y="7016783"/>
            <a:ext cx="4255156" cy="252055"/>
          </a:xfrm>
        </p:spPr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Rectangle 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>
              <a:defRPr/>
            </a:pPr>
            <a:fld id="{C973FC25-7310-42C6-A873-73C797B1A0C9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2252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11750" y="1768475"/>
            <a:ext cx="4456113" cy="241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11750" y="4335463"/>
            <a:ext cx="4456113" cy="2416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9074D-A3FC-46E3-B578-5D5148621C9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975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672" y="1021954"/>
            <a:ext cx="6993458" cy="782495"/>
          </a:xfrm>
        </p:spPr>
        <p:txBody>
          <a:bodyPr anchor="ctr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pPr>
              <a:defRPr/>
            </a:pPr>
            <a:fld id="{861480CB-AD94-468C-AAFE-DBB81250645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2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20" y="2488573"/>
            <a:ext cx="3407251" cy="3329370"/>
          </a:xfrm>
        </p:spPr>
        <p:txBody>
          <a:bodyPr anchor="ctr"/>
          <a:lstStyle>
            <a:lvl1pPr algn="l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3630" y="2488573"/>
            <a:ext cx="3398260" cy="3329370"/>
          </a:xfrm>
        </p:spPr>
        <p:txBody>
          <a:bodyPr anchor="ctr"/>
          <a:lstStyle>
            <a:lvl1pPr marL="0" indent="0" algn="l">
              <a:buNone/>
              <a:defRPr sz="2205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8" name="Rectangle 7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pPr>
              <a:defRPr/>
            </a:pPr>
            <a:fld id="{ABCDC7CC-E16F-4D28-B8C7-C50F7E3DFCB8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835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190" y="2743883"/>
            <a:ext cx="4009518" cy="389183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5918" y="2743885"/>
            <a:ext cx="4009518" cy="38918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pPr>
              <a:defRPr/>
            </a:pPr>
            <a:fld id="{D1FFF9CB-BFCF-47B6-9E7C-FC86BA88E8D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615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024" y="2743882"/>
            <a:ext cx="4005684" cy="836977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5190" y="3580859"/>
            <a:ext cx="4009518" cy="305485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5919" y="2743883"/>
            <a:ext cx="4009517" cy="834050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5918" y="3577933"/>
            <a:ext cx="4009518" cy="305778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pPr>
              <a:defRPr/>
            </a:pPr>
            <a:fld id="{0B12A4A1-4411-402C-B43B-F99F11A6C8F0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720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pPr>
              <a:defRPr/>
            </a:pPr>
            <a:fld id="{8D7F511C-7273-422E-8A82-513ADC96690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502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>
              <a:defRPr/>
            </a:pPr>
            <a:fld id="{61914CE7-C560-42E7-BD83-64DF9A4AD2D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638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0" y="1595931"/>
            <a:ext cx="2990442" cy="1648609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6925" y="1595932"/>
            <a:ext cx="4004965" cy="503978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55192" y="3402676"/>
            <a:ext cx="2990441" cy="3233862"/>
          </a:xfrm>
        </p:spPr>
        <p:txBody>
          <a:bodyPr/>
          <a:lstStyle>
            <a:lvl1pPr marL="0" indent="0">
              <a:buNone/>
              <a:defRPr sz="154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Rectangle 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>
              <a:defRPr/>
            </a:pPr>
            <a:fld id="{0124C837-B4C0-4098-A76A-3A6C9822FBC5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742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522727"/>
            <a:ext cx="3293058" cy="173593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6679" y="1455938"/>
            <a:ext cx="3076996" cy="4647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3401854"/>
            <a:ext cx="3293058" cy="2701884"/>
          </a:xfrm>
        </p:spPr>
        <p:txBody>
          <a:bodyPr>
            <a:normAutofit/>
          </a:bodyPr>
          <a:lstStyle>
            <a:lvl1pPr marL="0" indent="0">
              <a:buNone/>
              <a:defRPr sz="154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0" name="Rectangle 9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pPr>
              <a:defRPr/>
            </a:pPr>
            <a:fld id="{3BB49CAE-6C47-4FFB-964A-3506DE41EEF0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0284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55190" y="1021955"/>
            <a:ext cx="6995209" cy="782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921" y="2743882"/>
            <a:ext cx="6995209" cy="3891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50298" y="7016783"/>
            <a:ext cx="1092067" cy="252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92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1364" y="7016782"/>
            <a:ext cx="4255156" cy="252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2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6" name="Rectangle 25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6B0FE2-26C3-4356-96FA-DF0C87DA516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253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</p:sldLayoutIdLst>
  <p:txStyles>
    <p:titleStyle>
      <a:lvl1pPr algn="l" defTabSz="503972" rtl="0" eaLnBrk="1" latinLnBrk="0" hangingPunct="1">
        <a:spcBef>
          <a:spcPct val="0"/>
        </a:spcBef>
        <a:buNone/>
        <a:defRPr sz="3527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55957" indent="-31246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5834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60723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63106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0023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8374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490096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74053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702468"/>
            <a:ext cx="907097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2000"/>
              </a:lnSpc>
              <a:buClrTx/>
              <a:buFontTx/>
              <a:buNone/>
            </a:pPr>
            <a:r>
              <a:rPr lang="en-US" altLang="ru-RU" sz="60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СОВРЕМЕННЫЕ </a:t>
            </a:r>
          </a:p>
          <a:p>
            <a:pPr algn="ctr" eaLnBrk="1">
              <a:lnSpc>
                <a:spcPct val="102000"/>
              </a:lnSpc>
              <a:buClrTx/>
              <a:buFontTx/>
              <a:buNone/>
            </a:pPr>
            <a:r>
              <a:rPr lang="en-US" altLang="ru-RU" sz="60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ДОСТИЖЕНИЯ </a:t>
            </a:r>
          </a:p>
          <a:p>
            <a:pPr algn="ctr" eaLnBrk="1">
              <a:lnSpc>
                <a:spcPct val="102000"/>
              </a:lnSpc>
              <a:buClrTx/>
              <a:buFontTx/>
              <a:buNone/>
            </a:pPr>
            <a:r>
              <a:rPr lang="en-US" altLang="ru-RU" sz="60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КОСМОНАВТИКИ</a:t>
            </a:r>
            <a:endParaRPr lang="ru-RU" altLang="ru-RU" sz="6000" b="1" dirty="0" smtClean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 eaLnBrk="1">
              <a:lnSpc>
                <a:spcPct val="102000"/>
              </a:lnSpc>
              <a:buClrTx/>
              <a:buFontTx/>
              <a:buNone/>
            </a:pPr>
            <a:endParaRPr lang="ru-RU" altLang="ru-RU" sz="60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 eaLnBrk="1">
              <a:lnSpc>
                <a:spcPct val="102000"/>
              </a:lnSpc>
              <a:buClrTx/>
              <a:buFontTx/>
              <a:buNone/>
            </a:pPr>
            <a:endParaRPr lang="en-US" altLang="ru-RU" sz="60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 eaLnBrk="1">
              <a:buClrTx/>
              <a:buFontTx/>
              <a:buNone/>
            </a:pPr>
            <a:r>
              <a:rPr lang="ru-RU" altLang="ru-RU" sz="3200" smtClean="0">
                <a:solidFill>
                  <a:srgbClr val="0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endParaRPr lang="ru-RU" altLang="ru-RU" dirty="0" smtClean="0">
              <a:solidFill>
                <a:schemeClr val="tx1"/>
              </a:solidFill>
              <a:latin typeface="Constantia" pitchFamily="16" charset="0"/>
              <a:cs typeface="Aparajita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936" y="4062971"/>
            <a:ext cx="4968552" cy="27939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516" y="560387"/>
            <a:ext cx="9217594" cy="1919288"/>
          </a:xfrm>
        </p:spPr>
        <p:txBody>
          <a:bodyPr tIns="21240">
            <a:normAutofit/>
          </a:bodyPr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4000" b="1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Роскосмос</a:t>
            </a:r>
            <a:r>
              <a:rPr lang="en-US" altLang="ru-RU" sz="40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НАСА и ESA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объявили</a:t>
            </a:r>
            <a:r>
              <a:rPr lang="en-US" altLang="ru-RU" sz="40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полёт</a:t>
            </a:r>
            <a:r>
              <a:rPr lang="en-US" altLang="ru-RU" sz="40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на</a:t>
            </a:r>
            <a:r>
              <a:rPr lang="en-US" altLang="ru-RU" sz="40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Марс</a:t>
            </a:r>
            <a:r>
              <a:rPr lang="en-US" altLang="ru-RU" sz="40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своей</a:t>
            </a:r>
            <a:r>
              <a:rPr lang="en-US" altLang="ru-RU" sz="40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целью</a:t>
            </a:r>
            <a:r>
              <a:rPr lang="en-US" altLang="ru-RU" sz="40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в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отдалённой</a:t>
            </a:r>
            <a:r>
              <a:rPr lang="en-US" altLang="ru-RU" sz="40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перспективе</a:t>
            </a:r>
            <a:r>
              <a:rPr lang="en-US" altLang="ru-RU" sz="40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" y="2464752"/>
            <a:ext cx="4402138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558" y="3523652"/>
            <a:ext cx="4968552" cy="32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99644" y="803385"/>
            <a:ext cx="9070975" cy="1381125"/>
          </a:xfrm>
        </p:spPr>
        <p:txBody>
          <a:bodyPr tIns="21240">
            <a:noAutofit/>
          </a:bodyPr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600" b="1" dirty="0" smtClean="0">
                <a:solidFill>
                  <a:srgbClr val="FFFF99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В 2001 году к Марсу полетела беспилотная автоматическая межпланетная станция (АМС).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976" y="2771725"/>
            <a:ext cx="5553075" cy="414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0" y="4981097"/>
            <a:ext cx="9064625" cy="12557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6114" y="4643933"/>
            <a:ext cx="9256264" cy="4302125"/>
          </a:xfrm>
        </p:spPr>
        <p:txBody>
          <a:bodyPr tIns="21240"/>
          <a:lstStyle/>
          <a:p>
            <a:pPr marL="104775" indent="0" algn="ctr" eaLnBrk="1">
              <a:buSzPct val="45000"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У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планеты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стало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три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активно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работающих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искусственных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спутника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американские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"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Марс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глобал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сервейор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" и "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Марс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Одиссей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2001", а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также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европейский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"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Марс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экспресс</a:t>
            </a:r>
            <a:r>
              <a:rPr lang="en-US" altLang="ru-RU" sz="36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".</a:t>
            </a:r>
          </a:p>
          <a:p>
            <a:pPr marL="104775" indent="0" algn="ctr">
              <a:buClrTx/>
              <a:buSzPct val="45000"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en-US" altLang="ru-RU" sz="3600" b="1" dirty="0" smtClean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427038" indent="-322263" eaLnBrk="1">
              <a:buClrTx/>
              <a:buSzPct val="45000"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en-US" altLang="ru-RU" dirty="0" smtClean="0">
              <a:solidFill>
                <a:schemeClr val="tx1"/>
              </a:solidFill>
            </a:endParaRPr>
          </a:p>
          <a:p>
            <a:pPr marL="427038" indent="-322263" eaLnBrk="1">
              <a:buClrTx/>
              <a:buSzPct val="45000"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en-US" altLang="ru-RU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928" y="755501"/>
            <a:ext cx="6860636" cy="346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2" y="3851845"/>
            <a:ext cx="9070975" cy="3079750"/>
          </a:xfrm>
        </p:spPr>
        <p:txBody>
          <a:bodyPr tIns="21240">
            <a:noAutofit/>
          </a:bodyPr>
          <a:lstStyle/>
          <a:p>
            <a:pPr algn="ctr" eaLnBrk="1">
              <a:buClrTx/>
              <a:buFontTx/>
              <a:buNone/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43400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68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	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Учёные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США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подготовили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два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марсохода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– "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Спирит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"  и "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Опортьюнит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".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Каждый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из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них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рассчитан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на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работу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в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течение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как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минимум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90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марсианских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суток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способен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удалиться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от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места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посадки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на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несколько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сотен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метров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и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оснащён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множеством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современнейших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приборов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и </a:t>
            </a:r>
            <a:r>
              <a:rPr lang="en-US" altLang="ru-RU" sz="3200" b="1" dirty="0" err="1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устройств</a:t>
            </a:r>
            <a:r>
              <a:rPr lang="en-US" altLang="ru-RU" sz="32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936" y="0"/>
            <a:ext cx="6953250" cy="36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68313" y="360363"/>
            <a:ext cx="9070975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168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altLang="ru-RU" sz="3600" dirty="0">
                <a:solidFill>
                  <a:srgbClr val="FFFF66"/>
                </a:solidFill>
              </a:rPr>
              <a:t>В </a:t>
            </a:r>
            <a:r>
              <a:rPr lang="en-US" altLang="ru-RU" sz="3600" dirty="0" err="1">
                <a:solidFill>
                  <a:srgbClr val="FFFF66"/>
                </a:solidFill>
              </a:rPr>
              <a:t>настоящее</a:t>
            </a:r>
            <a:r>
              <a:rPr lang="en-US" altLang="ru-RU" sz="3600" dirty="0">
                <a:solidFill>
                  <a:srgbClr val="FFFF66"/>
                </a:solidFill>
              </a:rPr>
              <a:t> </a:t>
            </a:r>
            <a:r>
              <a:rPr lang="en-US" altLang="ru-RU" sz="3600" dirty="0" err="1">
                <a:solidFill>
                  <a:srgbClr val="FFFF66"/>
                </a:solidFill>
              </a:rPr>
              <a:t>время</a:t>
            </a:r>
            <a:r>
              <a:rPr lang="en-US" altLang="ru-RU" sz="3600" dirty="0">
                <a:solidFill>
                  <a:srgbClr val="FFFF66"/>
                </a:solidFill>
              </a:rPr>
              <a:t> </a:t>
            </a:r>
            <a:r>
              <a:rPr lang="en-US" altLang="ru-RU" sz="3600" dirty="0" err="1">
                <a:solidFill>
                  <a:srgbClr val="FFFF66"/>
                </a:solidFill>
              </a:rPr>
              <a:t>крупнейшим</a:t>
            </a:r>
            <a:r>
              <a:rPr lang="en-US" altLang="ru-RU" sz="3600" dirty="0">
                <a:solidFill>
                  <a:srgbClr val="FFFF66"/>
                </a:solidFill>
              </a:rPr>
              <a:t> </a:t>
            </a:r>
          </a:p>
          <a:p>
            <a:pPr algn="ctr" eaLnBrk="1">
              <a:buClrTx/>
              <a:buFontTx/>
              <a:buNone/>
            </a:pPr>
            <a:r>
              <a:rPr lang="en-US" altLang="ru-RU" sz="3600" dirty="0" err="1">
                <a:solidFill>
                  <a:srgbClr val="FFFF66"/>
                </a:solidFill>
              </a:rPr>
              <a:t>космическим</a:t>
            </a:r>
            <a:r>
              <a:rPr lang="en-US" altLang="ru-RU" sz="3600" dirty="0">
                <a:solidFill>
                  <a:srgbClr val="FFFF66"/>
                </a:solidFill>
              </a:rPr>
              <a:t> </a:t>
            </a:r>
            <a:r>
              <a:rPr lang="en-US" altLang="ru-RU" sz="3600" dirty="0" err="1">
                <a:solidFill>
                  <a:srgbClr val="FFFF66"/>
                </a:solidFill>
              </a:rPr>
              <a:t>проектом</a:t>
            </a:r>
            <a:r>
              <a:rPr lang="en-US" altLang="ru-RU" sz="3600" dirty="0">
                <a:solidFill>
                  <a:srgbClr val="FFFF66"/>
                </a:solidFill>
              </a:rPr>
              <a:t> </a:t>
            </a:r>
            <a:r>
              <a:rPr lang="en-US" altLang="ru-RU" sz="3600" dirty="0" err="1">
                <a:solidFill>
                  <a:srgbClr val="FFFF66"/>
                </a:solidFill>
              </a:rPr>
              <a:t>является</a:t>
            </a:r>
            <a:r>
              <a:rPr lang="en-US" altLang="ru-RU" sz="3600" dirty="0">
                <a:solidFill>
                  <a:srgbClr val="FFFF66"/>
                </a:solidFill>
              </a:rPr>
              <a:t> </a:t>
            </a:r>
          </a:p>
          <a:p>
            <a:pPr algn="ctr" eaLnBrk="1">
              <a:buClrTx/>
              <a:buFontTx/>
              <a:buNone/>
            </a:pPr>
            <a:r>
              <a:rPr lang="en-US" altLang="ru-RU" sz="3600" dirty="0" err="1">
                <a:solidFill>
                  <a:srgbClr val="FFFF66"/>
                </a:solidFill>
              </a:rPr>
              <a:t>Международная</a:t>
            </a:r>
            <a:r>
              <a:rPr lang="en-US" altLang="ru-RU" sz="3600" dirty="0">
                <a:solidFill>
                  <a:srgbClr val="FFFF66"/>
                </a:solidFill>
              </a:rPr>
              <a:t> </a:t>
            </a:r>
            <a:r>
              <a:rPr lang="en-US" altLang="ru-RU" sz="3600" dirty="0" err="1">
                <a:solidFill>
                  <a:srgbClr val="FFFF66"/>
                </a:solidFill>
              </a:rPr>
              <a:t>космическая</a:t>
            </a:r>
            <a:r>
              <a:rPr lang="en-US" altLang="ru-RU" sz="3600" dirty="0">
                <a:solidFill>
                  <a:srgbClr val="FFFF66"/>
                </a:solidFill>
              </a:rPr>
              <a:t> станция.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32" y="2627709"/>
            <a:ext cx="6624736" cy="447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59792" y="-826512"/>
            <a:ext cx="4608190" cy="835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4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altLang="ru-RU" sz="36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Г</a:t>
            </a:r>
            <a:r>
              <a:rPr lang="ru-RU" altLang="ru-RU" sz="3600" b="1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лоба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льная</a:t>
            </a:r>
            <a:r>
              <a:rPr lang="en-US" altLang="ru-RU" sz="36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ru-RU" altLang="ru-RU" sz="36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на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вигацио́нная</a:t>
            </a:r>
            <a:r>
              <a:rPr lang="en-US" altLang="ru-RU" sz="36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ru-RU" altLang="ru-RU" sz="36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с</a:t>
            </a:r>
            <a:r>
              <a:rPr lang="en-US" altLang="ru-RU" sz="36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п</a:t>
            </a:r>
            <a:r>
              <a:rPr lang="ru-RU" altLang="ru-RU" sz="36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у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тниковая</a:t>
            </a:r>
            <a:r>
              <a:rPr lang="en-US" altLang="ru-RU" sz="36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ru-RU" altLang="ru-RU" sz="36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с</a:t>
            </a:r>
            <a:r>
              <a:rPr lang="en-US" altLang="ru-RU" sz="3600" b="1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истема</a:t>
            </a:r>
            <a:r>
              <a:rPr lang="en-US" altLang="ru-RU" sz="36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— </a:t>
            </a:r>
            <a:r>
              <a:rPr lang="en-US" altLang="ru-RU" sz="36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советская</a:t>
            </a:r>
            <a:r>
              <a:rPr lang="en-US" altLang="ru-RU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и </a:t>
            </a:r>
            <a:r>
              <a:rPr lang="en-US" altLang="ru-RU" sz="36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российская</a:t>
            </a:r>
            <a:r>
              <a:rPr lang="en-US" altLang="ru-RU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ru-RU" sz="36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спутниковая</a:t>
            </a:r>
            <a:r>
              <a:rPr lang="en-US" altLang="ru-RU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ru-RU" sz="36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система</a:t>
            </a:r>
            <a:r>
              <a:rPr lang="en-US" altLang="ru-RU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ru-RU" sz="36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навигации</a:t>
            </a:r>
            <a:r>
              <a:rPr lang="en-US" altLang="ru-RU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altLang="ru-RU" sz="36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разработана</a:t>
            </a:r>
            <a:r>
              <a:rPr lang="en-US" altLang="ru-RU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ru-RU" sz="36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по</a:t>
            </a:r>
            <a:r>
              <a:rPr lang="en-US" altLang="ru-RU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ru-RU" sz="36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заказу</a:t>
            </a:r>
            <a:r>
              <a:rPr lang="en-US" altLang="ru-RU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ru-RU" sz="36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Министерства</a:t>
            </a:r>
            <a:r>
              <a:rPr lang="en-US" altLang="ru-RU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ru-RU" sz="3600" b="1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обороны</a:t>
            </a:r>
            <a:r>
              <a:rPr lang="en-US" altLang="ru-RU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ru-RU" sz="36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СССР</a:t>
            </a:r>
            <a:endParaRPr lang="en-US" altLang="ru-RU" sz="36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56" y="423457"/>
            <a:ext cx="3392368" cy="343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982" y="3131765"/>
            <a:ext cx="3960439" cy="367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87784" y="2293922"/>
            <a:ext cx="4844033" cy="4608512"/>
          </a:xfrm>
        </p:spPr>
        <p:txBody>
          <a:bodyPr tIns="21240">
            <a:noAutofit/>
          </a:bodyPr>
          <a:lstStyle/>
          <a:p>
            <a:pPr algn="ctr">
              <a:tabLst>
                <a:tab pos="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43400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68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ru-RU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Космонавты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побывали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планет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Солнечной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Плутона</a:t>
            </a:r>
            <a:r>
              <a:rPr lang="en-US" alt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лететь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Вероятно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открытия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ждут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учёных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орбитой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Нептуна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заставят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изменить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программу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полета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всяком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АМС "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Нью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горизонс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проработать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дальнем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космосе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г.</a:t>
            </a:r>
            <a:b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57256" y="1654581"/>
            <a:ext cx="6264696" cy="417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248</TotalTime>
  <Words>156</Words>
  <Application>Microsoft Office PowerPoint</Application>
  <PresentationFormat>Произвольный</PresentationFormat>
  <Paragraphs>24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 (конференц-зал)</vt:lpstr>
      <vt:lpstr>Презентация PowerPoint</vt:lpstr>
      <vt:lpstr>Роскосмос, НАСА и ESA объявили полёт на Марс своей целью в отдалённой перспективе.</vt:lpstr>
      <vt:lpstr>В 2001 году к Марсу полетела беспилотная автоматическая межпланетная станция (АМС).</vt:lpstr>
      <vt:lpstr>Презентация PowerPoint</vt:lpstr>
      <vt:lpstr> Учёные США подготовили два марсохода – "Спирит"  и "Опортьюнит". Каждый из них рассчитан на работу в течение как минимум 90 марсианских суток, способен удалиться от места посадки на несколько сотен метров и оснащён множеством современнейших приборов и устройств. </vt:lpstr>
      <vt:lpstr>Презентация PowerPoint</vt:lpstr>
      <vt:lpstr>Презентация PowerPoint</vt:lpstr>
      <vt:lpstr>Космонавты побывали у всех планет Солнечной системы, кроме Плутона. А значит, надо лететь.  Вероятно, открытия, которые ждут учёных за орбитой Нептуна, заставят их изменить программу полета, во всяком случае, АМС "Нью горизонс" должна проработать в дальнем космосе до 2021 г.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Игоревич</dc:creator>
  <cp:lastModifiedBy>Попкова</cp:lastModifiedBy>
  <cp:revision>26</cp:revision>
  <cp:lastPrinted>1601-01-01T00:00:00Z</cp:lastPrinted>
  <dcterms:created xsi:type="dcterms:W3CDTF">2009-04-16T07:32:32Z</dcterms:created>
  <dcterms:modified xsi:type="dcterms:W3CDTF">2019-01-25T04:02:12Z</dcterms:modified>
</cp:coreProperties>
</file>