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69" r:id="rId3"/>
    <p:sldId id="257" r:id="rId4"/>
    <p:sldId id="258" r:id="rId5"/>
    <p:sldId id="270" r:id="rId6"/>
    <p:sldId id="259" r:id="rId7"/>
    <p:sldId id="260" r:id="rId8"/>
    <p:sldId id="261" r:id="rId9"/>
    <p:sldId id="262" r:id="rId10"/>
    <p:sldId id="277" r:id="rId11"/>
    <p:sldId id="278" r:id="rId12"/>
    <p:sldId id="263" r:id="rId13"/>
    <p:sldId id="268" r:id="rId14"/>
    <p:sldId id="271" r:id="rId15"/>
    <p:sldId id="264" r:id="rId16"/>
    <p:sldId id="265" r:id="rId17"/>
    <p:sldId id="267" r:id="rId18"/>
    <p:sldId id="272" r:id="rId19"/>
    <p:sldId id="273" r:id="rId20"/>
    <p:sldId id="274" r:id="rId21"/>
    <p:sldId id="275" r:id="rId22"/>
    <p:sldId id="276" r:id="rId23"/>
    <p:sldId id="26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9A8A-5ECE-4D6B-976C-208FCA7D9228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ADEC-80D7-4205-8967-790DC9847D9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9A8A-5ECE-4D6B-976C-208FCA7D9228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ADEC-80D7-4205-8967-790DC9847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9A8A-5ECE-4D6B-976C-208FCA7D9228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ADEC-80D7-4205-8967-790DC9847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FB4F7-FD83-48AC-9740-753590B78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5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9A8A-5ECE-4D6B-976C-208FCA7D9228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ADEC-80D7-4205-8967-790DC9847D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9A8A-5ECE-4D6B-976C-208FCA7D9228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ADEC-80D7-4205-8967-790DC9847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9A8A-5ECE-4D6B-976C-208FCA7D9228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ADEC-80D7-4205-8967-790DC9847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9A8A-5ECE-4D6B-976C-208FCA7D9228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ADEC-80D7-4205-8967-790DC9847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9A8A-5ECE-4D6B-976C-208FCA7D9228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ADEC-80D7-4205-8967-790DC9847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9A8A-5ECE-4D6B-976C-208FCA7D9228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ADEC-80D7-4205-8967-790DC9847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9A8A-5ECE-4D6B-976C-208FCA7D9228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ADEC-80D7-4205-8967-790DC9847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9A8A-5ECE-4D6B-976C-208FCA7D9228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ADEC-80D7-4205-8967-790DC9847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66C9A8A-5ECE-4D6B-976C-208FCA7D9228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F44ADEC-80D7-4205-8967-790DC9847D9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077072"/>
            <a:ext cx="4032448" cy="17057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70025"/>
          </a:xfrm>
        </p:spPr>
        <p:txBody>
          <a:bodyPr>
            <a:noAutofit/>
          </a:bodyPr>
          <a:lstStyle/>
          <a:p>
            <a:r>
              <a:rPr lang="ru-RU" sz="8800" i="1" dirty="0" smtClean="0">
                <a:solidFill>
                  <a:srgbClr val="FF6600"/>
                </a:solidFill>
              </a:rPr>
              <a:t>Планета Марс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7999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24800" cy="562074"/>
          </a:xfrm>
        </p:spPr>
        <p:txBody>
          <a:bodyPr/>
          <a:lstStyle/>
          <a:p>
            <a:r>
              <a:rPr lang="ru-RU" b="1" dirty="0"/>
              <a:t>На Марсе действительно есть вода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2934" y="832030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 если раньше ученые довольствовались догадками, то сейчас все подтверждено химически.</a:t>
            </a:r>
          </a:p>
        </p:txBody>
      </p:sp>
      <p:pic>
        <p:nvPicPr>
          <p:cNvPr id="1026" name="Picture 2" descr="подтверждено сущестование воды на марс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711" y="1700808"/>
            <a:ext cx="530876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478361"/>
            <a:ext cx="25549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 фотографии, полученной аппаратом </a:t>
            </a:r>
            <a:r>
              <a:rPr lang="ru-RU" dirty="0" err="1"/>
              <a:t>Mars</a:t>
            </a:r>
            <a:r>
              <a:rPr lang="ru-RU" dirty="0"/>
              <a:t> </a:t>
            </a:r>
            <a:r>
              <a:rPr lang="ru-RU" dirty="0" err="1"/>
              <a:t>Express</a:t>
            </a:r>
            <a:r>
              <a:rPr lang="ru-RU" dirty="0"/>
              <a:t>, изображена область </a:t>
            </a:r>
            <a:r>
              <a:rPr lang="ru-RU" dirty="0" err="1"/>
              <a:t>Echus</a:t>
            </a:r>
            <a:r>
              <a:rPr lang="ru-RU" dirty="0"/>
              <a:t> </a:t>
            </a:r>
            <a:r>
              <a:rPr lang="ru-RU" dirty="0" err="1"/>
              <a:t>Chasma</a:t>
            </a:r>
            <a:r>
              <a:rPr lang="ru-RU" dirty="0"/>
              <a:t> (Каньон эха), там находятся самые большие запасы воды на Марсе.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9654" y="3548915"/>
            <a:ext cx="27741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Зонд«Феникс</a:t>
            </a:r>
            <a:r>
              <a:rPr lang="ru-RU" dirty="0"/>
              <a:t>»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b="1" dirty="0"/>
              <a:t>подтвердил присутствие воды на </a:t>
            </a:r>
            <a:r>
              <a:rPr lang="ru-RU" b="1" dirty="0" smtClean="0"/>
              <a:t>Марсе</a:t>
            </a:r>
            <a:r>
              <a:rPr lang="ru-RU" dirty="0" smtClean="0"/>
              <a:t>. </a:t>
            </a:r>
            <a:r>
              <a:rPr lang="ru-RU" dirty="0"/>
              <a:t>Присутствие воды показали анализы образцов породы, которые Феникс достал с помощью своего манипулятора.</a:t>
            </a:r>
          </a:p>
        </p:txBody>
      </p:sp>
    </p:spTree>
    <p:extLst>
      <p:ext uri="{BB962C8B-B14F-4D97-AF65-F5344CB8AC3E}">
        <p14:creationId xmlns:p14="http://schemas.microsoft.com/office/powerpoint/2010/main" val="2831539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14214"/>
            <a:ext cx="8640960" cy="105454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Образец марсианского грунта, в котором была обнаружена вода, «Феникс» достал примерно с пятисантиметровой глубины Красной планеты. Замороженную почву аппарат загрузил в миниатюрную печь-лабораторию, и на радость ученым оттуда пошел пар.</a:t>
            </a:r>
          </a:p>
          <a:p>
            <a:endParaRPr lang="ru-RU" dirty="0"/>
          </a:p>
        </p:txBody>
      </p:sp>
      <p:pic>
        <p:nvPicPr>
          <p:cNvPr id="2050" name="Picture 2" descr="манипулятор Феник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096" y="1340768"/>
            <a:ext cx="3563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«Мы обнаружили питательные элементы, необходимые для поддержания жизни - в прошлом, настоящем или будущем», - заявил Сэм </a:t>
            </a:r>
            <a:r>
              <a:rPr lang="ru-RU" dirty="0" err="1"/>
              <a:t>Кунавес</a:t>
            </a:r>
            <a:r>
              <a:rPr lang="ru-RU" dirty="0"/>
              <a:t>, химик из Университета Аризоны. Он отметил, что в почве Марса нет никаких вредных веществ. «Почва такого типа, скорее всего, у вас в саду - щелочная, - сказал ученый. - На ней очень хорошо выращивать спаржу».</a:t>
            </a:r>
          </a:p>
        </p:txBody>
      </p:sp>
    </p:spTree>
    <p:extLst>
      <p:ext uri="{BB962C8B-B14F-4D97-AF65-F5344CB8AC3E}">
        <p14:creationId xmlns:p14="http://schemas.microsoft.com/office/powerpoint/2010/main" val="1984023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:\новые док\марс\типографическая карта марс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37093"/>
            <a:ext cx="5364088" cy="50315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/>
          </a:bodyPr>
          <a:lstStyle/>
          <a:p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Типографическая карта Марса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92080" y="908720"/>
            <a:ext cx="3394720" cy="5472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i="1" dirty="0" smtClean="0"/>
              <a:t>Телескопические исследования Марса обнаружили такие особенности, как сезонные изменения его поверхности. Это прежде всего относится к «белым полярным шапкам», которые с наступлением осени начинают увеличиваться (в соответствующем полушарии), а весной довольно заметно «таять», причем от полюсов распространяются «волны потепления».    Значительная часть поверхности Марса представляет собой более светлые участки («материки»), которые имеют красновато-оранжевую окраску; 25% поверхности — более темные «моря» серо-зеленого цвета, уровень которых ниже, чем «материков». </a:t>
            </a:r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087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Mars_Temper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4233862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7" descr="Mars_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284538"/>
            <a:ext cx="3652838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Поле 9"/>
          <p:cNvSpPr txBox="1">
            <a:spLocks noChangeArrowheads="1"/>
          </p:cNvSpPr>
          <p:nvPr/>
        </p:nvSpPr>
        <p:spPr bwMode="auto">
          <a:xfrm>
            <a:off x="5148263" y="1484313"/>
            <a:ext cx="3403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99CCFF"/>
                </a:solidFill>
              </a:rPr>
              <a:t>Климат Марса значительно суровее земного.  	</a:t>
            </a:r>
          </a:p>
          <a:p>
            <a:pPr eaLnBrk="1" hangingPunct="1"/>
            <a:r>
              <a:rPr lang="ru-RU">
                <a:solidFill>
                  <a:srgbClr val="99CCFF"/>
                </a:solidFill>
              </a:rPr>
              <a:t>Под поверхностью планеты лежит слой вечной мерзлоты.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7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Mars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85763"/>
            <a:ext cx="6481763" cy="595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6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s5917.userapi.com/u5231135/-14/x_408bb7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53024" cy="723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19256" cy="922114"/>
          </a:xfrm>
        </p:spPr>
        <p:txBody>
          <a:bodyPr>
            <a:normAutofit/>
          </a:bodyPr>
          <a:lstStyle/>
          <a:p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Закат на Марсе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836712"/>
            <a:ext cx="90568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 полдень небо Марса жёлто-оранжевое. Причина таких отличий от цветовой гаммы земного неба — свойства тонкой, разрежённой, содержащей взвешенную пыль атмосферы Марса. На Марсе 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Рэлеевское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рассеяние лучей (которое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на Земле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 и является причиной голубого цвета неба) играет незначительную роль, эффект его слаб. Предположительно, жёлто-оранжевая окраска неба также вызывается присутствием 1 % магнетита в частицах пыли, постоянно взвешенной в марсианской атмосфере и поднимаемой сезонными пылевыми бурями. Сумерки начинаются задолго до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восхода Солнца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 и длятся долго после его захода. Иногда цвет марсианского неба приобретает фиолетовый оттенок в результате рассеяния света на микрочастицах водяного льда в облаках (последнее — довольно редкое явление).</a:t>
            </a:r>
          </a:p>
        </p:txBody>
      </p:sp>
    </p:spTree>
    <p:extLst>
      <p:ext uri="{BB962C8B-B14F-4D97-AF65-F5344CB8AC3E}">
        <p14:creationId xmlns:p14="http://schemas.microsoft.com/office/powerpoint/2010/main" val="413905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dirty="0" smtClean="0"/>
              <a:t>Атмосфера Марса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280920" cy="144015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000" dirty="0" smtClean="0"/>
              <a:t>Атмосфера Марса, состоящая в основном из углекислого газа, очень разрежена. Давление у поверхности Марса в 160 раз меньше земного — 6,1 </a:t>
            </a:r>
            <a:r>
              <a:rPr lang="ru-RU" sz="2000" dirty="0" err="1" smtClean="0"/>
              <a:t>мбар</a:t>
            </a:r>
            <a:r>
              <a:rPr lang="ru-RU" sz="2000" dirty="0" smtClean="0"/>
              <a:t>. на среднем уровне поверхности. Из-за большого перепада высот на Марсе, давление у поверхности сильно изменяется. </a:t>
            </a:r>
            <a:endParaRPr lang="ru-RU" sz="2000" dirty="0"/>
          </a:p>
        </p:txBody>
      </p:sp>
      <p:pic>
        <p:nvPicPr>
          <p:cNvPr id="4098" name="Picture 2" descr="http://upload.wikimedia.org/wikipedia/commons/thumb/7/76/Mars_Hubble.jpg/240px-Mars_Hub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3888432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64562" y="2492896"/>
            <a:ext cx="4211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Максимальное значение 8,4 </a:t>
            </a:r>
            <a:r>
              <a:rPr lang="ru-RU" sz="2000" dirty="0" err="1" smtClean="0"/>
              <a:t>мбар</a:t>
            </a:r>
            <a:r>
              <a:rPr lang="ru-RU" sz="2000" dirty="0" smtClean="0"/>
              <a:t>. достигается в бассейне Эллада (4 км ниже среднего уровня поверхности), а на вершине горы Олимп (27 км выше среднего уровня) оно всего 0,5 </a:t>
            </a:r>
            <a:r>
              <a:rPr lang="ru-RU" sz="2000" dirty="0" err="1" smtClean="0"/>
              <a:t>мбар</a:t>
            </a:r>
            <a:r>
              <a:rPr lang="ru-RU" sz="2000" dirty="0" smtClean="0"/>
              <a:t>.. В отличие от Земли, масса марсианской атмосферы сильно изменяется в течение года в связи с таянием и </a:t>
            </a:r>
            <a:r>
              <a:rPr lang="ru-RU" sz="2000" dirty="0" err="1" smtClean="0"/>
              <a:t>намерзанием</a:t>
            </a:r>
            <a:r>
              <a:rPr lang="ru-RU" sz="2000" dirty="0" smtClean="0"/>
              <a:t> полярных шапок, содержащих углекислый газ.</a:t>
            </a:r>
          </a:p>
        </p:txBody>
      </p:sp>
    </p:spTree>
    <p:extLst>
      <p:ext uri="{BB962C8B-B14F-4D97-AF65-F5344CB8AC3E}">
        <p14:creationId xmlns:p14="http://schemas.microsoft.com/office/powerpoint/2010/main" val="33946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994848" cy="778098"/>
          </a:xfrm>
        </p:spPr>
        <p:txBody>
          <a:bodyPr/>
          <a:lstStyle/>
          <a:p>
            <a:pPr algn="ctr"/>
            <a:r>
              <a:rPr lang="ru-RU" sz="4000" i="1" dirty="0">
                <a:solidFill>
                  <a:srgbClr val="FF6600"/>
                </a:solidFill>
              </a:rPr>
              <a:t>Спутники Марса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67507832"/>
              </p:ext>
            </p:extLst>
          </p:nvPr>
        </p:nvGraphicFramePr>
        <p:xfrm>
          <a:off x="603176" y="1556792"/>
          <a:ext cx="7924800" cy="2707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Arial" charset="0"/>
                        </a:rPr>
                        <a:t>Фобос</a:t>
                      </a:r>
                    </a:p>
                  </a:txBody>
                  <a:tcPr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Arial" charset="0"/>
                        </a:rPr>
                        <a:t>Деймос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50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http://astronomus.ru/img/solar/mars/fob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osmos.ucoz.ru/d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55847"/>
            <a:ext cx="3951663" cy="2758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89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76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154019"/>
              </p:ext>
            </p:extLst>
          </p:nvPr>
        </p:nvGraphicFramePr>
        <p:xfrm>
          <a:off x="3743325" y="4060825"/>
          <a:ext cx="5292725" cy="3256281"/>
        </p:xfrm>
        <a:graphic>
          <a:graphicData uri="http://schemas.openxmlformats.org/drawingml/2006/table">
            <a:tbl>
              <a:tblPr/>
              <a:tblGrid>
                <a:gridCol w="2176463"/>
                <a:gridCol w="1503362"/>
                <a:gridCol w="1612900"/>
              </a:tblGrid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Arial" charset="0"/>
                        </a:rPr>
                        <a:t>Фобос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Arial" charset="0"/>
                        </a:rPr>
                        <a:t>Деймос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Arial" charset="0"/>
                        </a:rPr>
                        <a:t>Радиус орбиты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Arial" charset="0"/>
                        </a:rPr>
                        <a:t>9380 км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Arial" charset="0"/>
                        </a:rPr>
                        <a:t>23460 км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Arial" charset="0"/>
                        </a:rPr>
                        <a:t>Период обращения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Arial" charset="0"/>
                        </a:rPr>
                        <a:t>7ч 40 мин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Arial" charset="0"/>
                        </a:rPr>
                        <a:t>30 ч 19 мин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Arial" charset="0"/>
                        </a:rPr>
                        <a:t>Размеры (полуоси)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Arial" charset="0"/>
                        </a:rPr>
                        <a:t>14 х 10 км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Arial" charset="0"/>
                        </a:rPr>
                        <a:t>8 х 6 км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0473" name="Picture 57" descr="Phobos&amp;Dey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4813"/>
            <a:ext cx="3898900" cy="260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74" name="Picture 58" descr="Mars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4105275" cy="39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3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 descr="phobos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7129462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596188" y="5876925"/>
            <a:ext cx="855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>
                <a:solidFill>
                  <a:srgbClr val="99CCFF"/>
                </a:solidFill>
              </a:rPr>
              <a:t>Фобос</a:t>
            </a:r>
          </a:p>
        </p:txBody>
      </p:sp>
    </p:spTree>
    <p:extLst>
      <p:ext uri="{BB962C8B-B14F-4D97-AF65-F5344CB8AC3E}">
        <p14:creationId xmlns:p14="http://schemas.microsoft.com/office/powerpoint/2010/main" val="22240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.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404813"/>
            <a:ext cx="8229600" cy="5976937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9" name="Рисунок 5" descr="M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238" y="-26988"/>
            <a:ext cx="10442576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76" name="Групп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819219"/>
              </p:ext>
            </p:extLst>
          </p:nvPr>
        </p:nvGraphicFramePr>
        <p:xfrm>
          <a:off x="323850" y="2032000"/>
          <a:ext cx="8280400" cy="762000"/>
        </p:xfrm>
        <a:graphic>
          <a:graphicData uri="http://schemas.openxmlformats.org/drawingml/2006/table">
            <a:tbl>
              <a:tblPr/>
              <a:tblGrid>
                <a:gridCol w="8280400"/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Марс - четвертая от Солнца и седьмая по величине планета Солнечной системы.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2" name="Прямоуг. 16"/>
          <p:cNvSpPr>
            <a:spLocks noChangeArrowheads="1"/>
          </p:cNvSpPr>
          <p:nvPr/>
        </p:nvSpPr>
        <p:spPr bwMode="auto">
          <a:xfrm>
            <a:off x="900113" y="3644900"/>
            <a:ext cx="5905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 Unicode MS" pitchFamily="34" charset="-128"/>
              </a:rPr>
              <a:t>Орбита: 227 940 000 км (1,52 АЕ) от Солнца</a:t>
            </a:r>
            <a:r>
              <a:rPr lang="ru-RU" sz="2000" dirty="0">
                <a:solidFill>
                  <a:schemeClr val="bg1"/>
                </a:solidFill>
                <a:latin typeface="Arial Unicode MS" pitchFamily="34" charset="-128"/>
              </a:rPr>
              <a:t> 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 Unicode MS" pitchFamily="34" charset="-128"/>
              </a:rPr>
              <a:t>Диаметр: 6 794 км</a:t>
            </a:r>
            <a:r>
              <a:rPr lang="ru-RU" sz="2000" dirty="0">
                <a:solidFill>
                  <a:schemeClr val="bg1"/>
                </a:solidFill>
                <a:latin typeface="Arial Unicode MS" pitchFamily="34" charset="-128"/>
              </a:rPr>
              <a:t> 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 Unicode MS" pitchFamily="34" charset="-128"/>
              </a:rPr>
              <a:t>Масса: 6.4219е23 кг</a:t>
            </a:r>
            <a:r>
              <a:rPr lang="ru-RU" sz="2000" dirty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9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Phobos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5024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f854a81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3573463"/>
            <a:ext cx="2874962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6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eimos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00213"/>
            <a:ext cx="56578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3" name="Picture 3" descr="deim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652713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ace2_mars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42887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255963" y="423863"/>
            <a:ext cx="57864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>
                <a:solidFill>
                  <a:srgbClr val="99CCFF"/>
                </a:solidFill>
              </a:rPr>
              <a:t>Благодаря станции «Марс-Экспресс»</a:t>
            </a:r>
          </a:p>
          <a:p>
            <a:r>
              <a:rPr lang="ru-RU">
                <a:solidFill>
                  <a:srgbClr val="99CCFF"/>
                </a:solidFill>
              </a:rPr>
              <a:t>была раскрыта загадка «марсианского Сфинкса».</a:t>
            </a:r>
          </a:p>
          <a:p>
            <a:r>
              <a:rPr lang="ru-RU">
                <a:solidFill>
                  <a:srgbClr val="99CCFF"/>
                </a:solidFill>
              </a:rPr>
              <a:t>На фотографии с высоким разрешением видно, что </a:t>
            </a:r>
          </a:p>
          <a:p>
            <a:r>
              <a:rPr lang="ru-RU">
                <a:solidFill>
                  <a:srgbClr val="99CCFF"/>
                </a:solidFill>
              </a:rPr>
              <a:t>это просто высокий холм, размытый эрозией.</a:t>
            </a:r>
          </a:p>
        </p:txBody>
      </p:sp>
    </p:spTree>
    <p:extLst>
      <p:ext uri="{BB962C8B-B14F-4D97-AF65-F5344CB8AC3E}">
        <p14:creationId xmlns:p14="http://schemas.microsoft.com/office/powerpoint/2010/main" val="332200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:\новые док\марс\земля на фоне утренней зари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7040" y="-612846"/>
            <a:ext cx="9361040" cy="78996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805264"/>
            <a:ext cx="8507288" cy="796950"/>
          </a:xfrm>
        </p:spPr>
        <p:txBody>
          <a:bodyPr>
            <a:normAutofit/>
          </a:bodyPr>
          <a:lstStyle/>
          <a:p>
            <a:pPr algn="ctr"/>
            <a:r>
              <a:rPr lang="ru-RU" b="1" cap="none" spc="0" dirty="0" smtClean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Земля на фоне утренней зари Марса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28800"/>
            <a:ext cx="2985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Земля</a:t>
            </a:r>
            <a:r>
              <a:rPr lang="ru-RU" b="1" dirty="0"/>
              <a:t> по отношению к Марсу является внутренней планетой, так же как Венера для Земли. Соответственно, с Марса Земля наблюдается как утренняя или вечерняя звезда, восходящая перед рассветом или видимая на вечернем </a:t>
            </a:r>
            <a:r>
              <a:rPr lang="ru-RU" b="1" dirty="0" smtClean="0"/>
              <a:t>небе после </a:t>
            </a:r>
            <a:r>
              <a:rPr lang="ru-RU" b="1" dirty="0"/>
              <a:t>захода Солнца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9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Марс — планета земной группы с разреженной атмосферой.</a:t>
            </a:r>
            <a:endParaRPr lang="ru-RU" dirty="0"/>
          </a:p>
        </p:txBody>
      </p:sp>
      <p:pic>
        <p:nvPicPr>
          <p:cNvPr id="4" name="Picture 2" descr="H:\новые док\марс\Mars_Hubbl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3568" y="1700808"/>
            <a:ext cx="4525963" cy="45259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72405" y="2060848"/>
            <a:ext cx="3563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Особенностями поверхностного рельефа Марса можно считать ударные кратеры наподобие лунных и вулканы, долины, пустыни и полярные ледниковые шапки наподобие земных. 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Марс имеет период вращения и смену времён года аналогичные земным, но его климат значительно холоднее и суше земного.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6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2" y="3284984"/>
            <a:ext cx="5368702" cy="33843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72008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Олимп - самая высокая гора в </a:t>
            </a:r>
            <a:r>
              <a:rPr lang="ru-RU" sz="3100" dirty="0" smtClean="0"/>
              <a:t>Солнечной системе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96752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Олимп ( лат. </a:t>
            </a:r>
            <a:r>
              <a:rPr lang="ru-RU" dirty="0" err="1"/>
              <a:t>Olympus</a:t>
            </a:r>
            <a:r>
              <a:rPr lang="ru-RU" dirty="0"/>
              <a:t> </a:t>
            </a:r>
            <a:r>
              <a:rPr lang="ru-RU" dirty="0" err="1"/>
              <a:t>Mons</a:t>
            </a:r>
            <a:r>
              <a:rPr lang="ru-RU" dirty="0"/>
              <a:t> ) - потухший вулкан на Марсе , самая высокая гора в Солнечной системе . Высота Олимпа - 27 км к его основанию и 25 км отношению к среднему уровню поверхности Марса . Это в несколько раз выше самых высоких гор на Земле . Олимп простирается на 540 км в ширину и имеет крутые склоны по краям высотой до 7 км. Причины образования этих гигантских обрывов пока не нашли убедительного объяснения</a:t>
            </a:r>
            <a:r>
              <a:rPr lang="ru-RU" dirty="0" smtClean="0"/>
              <a:t>. Длина вулканической кальдеры Олимпа - 85 км, ширина - 60 км. Глубина кальдеры достигает 3 км благодаря наличию шести вулканических кратеров.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3138955"/>
            <a:ext cx="335374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</a:t>
            </a:r>
            <a:r>
              <a:rPr lang="ru-RU" dirty="0"/>
              <a:t>сравнения - у крупнейшего на Земле вулкана </a:t>
            </a:r>
            <a:r>
              <a:rPr lang="ru-RU" dirty="0" err="1"/>
              <a:t>Мауна</a:t>
            </a:r>
            <a:r>
              <a:rPr lang="ru-RU" dirty="0"/>
              <a:t> Лоа на Гавайских островах диаметр кратера составляет 6,5 км</a:t>
            </a:r>
            <a:r>
              <a:rPr lang="ru-RU" dirty="0" smtClean="0"/>
              <a:t>.</a:t>
            </a:r>
            <a:r>
              <a:rPr lang="ru-RU" dirty="0"/>
              <a:t> Атмосферное давление на вершине Олимпа составляет лишь 2% от давления, характерного для среднего уровня марсианской поверхности (для сравнения - давление на вершине Эвереста составляет 25% от показателя на уровне моря).</a:t>
            </a:r>
          </a:p>
        </p:txBody>
      </p:sp>
    </p:spTree>
    <p:extLst>
      <p:ext uri="{BB962C8B-B14F-4D97-AF65-F5344CB8AC3E}">
        <p14:creationId xmlns:p14="http://schemas.microsoft.com/office/powerpoint/2010/main" val="16739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Mars_Oly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2656"/>
            <a:ext cx="8213725" cy="586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3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67" y="116632"/>
            <a:ext cx="8533793" cy="850106"/>
          </a:xfrm>
        </p:spPr>
        <p:txBody>
          <a:bodyPr>
            <a:normAutofit fontScale="90000"/>
          </a:bodyPr>
          <a:lstStyle/>
          <a:p>
            <a:r>
              <a:rPr lang="ru-RU" dirty="0"/>
              <a:t>Долина Маринера - Самый большой каньон в солнечной </a:t>
            </a:r>
            <a:r>
              <a:rPr lang="ru-RU" dirty="0" smtClean="0"/>
              <a:t>системе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74332"/>
            <a:ext cx="3121429" cy="22776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8" y="1196752"/>
            <a:ext cx="3816424" cy="38164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67944" y="1196752"/>
            <a:ext cx="49685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Самый большой каньон в солнечной системе широкой полосой пересекает диск Марса. Эта огромная долина, названная Долиной Маринера, имеет длину более 3000 километров, ее ширина достигает 600 километров, а глубина - 8 километров</a:t>
            </a:r>
            <a:r>
              <a:rPr lang="ru-RU" dirty="0" smtClean="0"/>
              <a:t>.</a:t>
            </a:r>
            <a:r>
              <a:rPr lang="ru-RU" dirty="0"/>
              <a:t> Для сравнения, земной Большой каньон в Аризоне, США имеет длину 800 километров, ширину 30 километров и глубину 1.8 </a:t>
            </a:r>
            <a:r>
              <a:rPr lang="ru-RU" dirty="0" smtClean="0"/>
              <a:t>километра.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5013176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Происхождение Долины Маринера остается неизвестным, хотя в наиболее вероятной гипотезе предполагается, что она образовалась как трещина несколько миллиардов лет назад, когда планета остывала.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67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то Земля. Марс. Луна. Сравнительные размеры трёх планет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33585"/>
            <a:ext cx="4427984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634082"/>
          </a:xfrm>
        </p:spPr>
        <p:txBody>
          <a:bodyPr>
            <a:noAutofit/>
          </a:bodyPr>
          <a:lstStyle/>
          <a:p>
            <a:r>
              <a:rPr lang="ru-RU" sz="3600" b="1" cap="none" spc="0" dirty="0" smtClean="0">
                <a:ln w="11430"/>
              </a:rPr>
              <a:t>Сравнительный размер Земли и Марса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980729"/>
            <a:ext cx="8352928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Марс почти вдвое меньше Земли по размерам — его экваториальный радиус равен 3396,9 км (53 % земного). Площадь поверхности Марса примерно равна площади суши на Земле.  Полярный радиус Марса примерно на 21 км меньше экваториального. Масса планеты — 6,418×1023 кг (11 % массы Земли). Ускорение свободного падения на экваторе равно 3,693 м/сек² (0,378 земного); первая космическая скорость составляет 3,6 км/сек и вторая — 5,027 км/сек. Марс вращается вокруг своей оси, наклонённой к плоскости орбиты под углом 24°56′ с  периодом 24 часа 37 минут 22,7 секунд. 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64290" y="301762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Марсианский год состоит из 668,6 марсианских солнечных суток (называемых </a:t>
            </a:r>
            <a:r>
              <a:rPr lang="ru-RU" dirty="0" err="1"/>
              <a:t>солами</a:t>
            </a:r>
            <a:r>
              <a:rPr lang="ru-RU" dirty="0"/>
              <a:t>). Наклон оси вращения Марса обеспечивает смену времён года. При этом вытянутость орбиты приводит к большим различиям их продолжительности. Так, северная весна и лето, вместе взятые, длятся 371 </a:t>
            </a:r>
            <a:r>
              <a:rPr lang="ru-RU" dirty="0" err="1"/>
              <a:t>сол</a:t>
            </a:r>
            <a:r>
              <a:rPr lang="ru-RU" dirty="0"/>
              <a:t>, т. е. заметно больше половины марсианского года. В то же время они приходятся на участок орбиты Марса, удалённый от Солнца. Поэтому на Марсе северное лето долгое и прохладное, а южное — короткое и жаркое.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9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80920" cy="706090"/>
          </a:xfrm>
        </p:spPr>
        <p:txBody>
          <a:bodyPr>
            <a:noAutofit/>
          </a:bodyPr>
          <a:lstStyle/>
          <a:p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Рельеф поверхности</a:t>
            </a:r>
            <a:endParaRPr lang="ru-RU" dirty="0"/>
          </a:p>
        </p:txBody>
      </p:sp>
      <p:pic>
        <p:nvPicPr>
          <p:cNvPr id="4" name="Picture 1" descr="H:\новые док\марс\атмосфера марс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1052736"/>
            <a:ext cx="4392488" cy="5400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1196752"/>
            <a:ext cx="4392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Перепады высот весьма значительны и составляют в экваториальной области примерно 14-16 км, но имеются и вершины, вздымающиеся значительно выше, например, </a:t>
            </a:r>
            <a:r>
              <a:rPr lang="ru-RU" i="1" dirty="0" err="1" smtClean="0"/>
              <a:t>Арсия</a:t>
            </a:r>
            <a:r>
              <a:rPr lang="ru-RU" i="1" dirty="0" smtClean="0"/>
              <a:t> (27 км) и Олимп (26 км) в возвышенной области </a:t>
            </a:r>
            <a:r>
              <a:rPr lang="ru-RU" i="1" dirty="0" err="1" smtClean="0"/>
              <a:t>Тараис</a:t>
            </a:r>
            <a:r>
              <a:rPr lang="ru-RU" i="1" dirty="0" smtClean="0"/>
              <a:t> в северном полушарии. Наблюдения Марса со спутников обнаруживают отчетливые следы вулканизма и тектонической деятельности — разломы, ущелья с ветвящимися каньонами, некоторые из них имеют сотни километров в длину, десятки — в ширину и несколько километров в глубину. Обширнейший из разломов — «Долина Маринера» — вблизи экватора протянулся на 4000 км при ширине до 120 км и глубине в 4-5 км.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6973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7" y="0"/>
            <a:ext cx="9144000" cy="2519935"/>
          </a:xfrm>
          <a:prstGeom prst="rect">
            <a:avLst/>
          </a:prstGeom>
        </p:spPr>
      </p:pic>
      <p:pic>
        <p:nvPicPr>
          <p:cNvPr id="4" name="Picture 1" descr="H:\новые док\марс\участок кратера Гусе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47" y="1844824"/>
            <a:ext cx="9144000" cy="50772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625" y="116632"/>
            <a:ext cx="8219256" cy="634082"/>
          </a:xfrm>
        </p:spPr>
        <p:txBody>
          <a:bodyPr>
            <a:normAutofit/>
          </a:bodyPr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Кратеры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8613" y="764704"/>
            <a:ext cx="8435280" cy="18787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Большое количество кратеров в южном полушарии предполагает, что поверхность здесь древняя — 3—4 млрд. лет. Можно выделить несколько типов кратеров: большие кратеры с плоским дном, более мелкие и молодые чашеобразные кратеры, похожие на лунные, кратеры, окружённые валом, и возвышенные кратеры. Последние два типа уникальны для Марса — кратеры с валом образовались там, где по поверхности текли жидкие выбросы, а возвышенные кратеры образовались там, где покрывало выбросов кратера защитило поверхность от ветровой эрозии.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5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129</TotalTime>
  <Words>1130</Words>
  <Application>Microsoft Office PowerPoint</Application>
  <PresentationFormat>Экран (4:3)</PresentationFormat>
  <Paragraphs>57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Горизонт</vt:lpstr>
      <vt:lpstr>Планета Марс</vt:lpstr>
      <vt:lpstr>Презентация PowerPoint</vt:lpstr>
      <vt:lpstr>Марс — планета земной группы с разреженной атмосферой.</vt:lpstr>
      <vt:lpstr>Олимп - самая высокая гора в Солнечной системе</vt:lpstr>
      <vt:lpstr>Презентация PowerPoint</vt:lpstr>
      <vt:lpstr>Долина Маринера - Самый большой каньон в солнечной системе</vt:lpstr>
      <vt:lpstr>Сравнительный размер Земли и Марса</vt:lpstr>
      <vt:lpstr>Рельеф поверхности</vt:lpstr>
      <vt:lpstr>Кратеры</vt:lpstr>
      <vt:lpstr>На Марсе действительно есть вода</vt:lpstr>
      <vt:lpstr>Презентация PowerPoint</vt:lpstr>
      <vt:lpstr>Типографическая карта Марса</vt:lpstr>
      <vt:lpstr>Презентация PowerPoint</vt:lpstr>
      <vt:lpstr>Презентация PowerPoint</vt:lpstr>
      <vt:lpstr>Закат на Марсе</vt:lpstr>
      <vt:lpstr>Атмосфера Марса</vt:lpstr>
      <vt:lpstr>Спутники Марса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Земля на фоне утренней зари Марса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МАРС</dc:title>
  <dc:creator>Я</dc:creator>
  <cp:lastModifiedBy>Home</cp:lastModifiedBy>
  <cp:revision>13</cp:revision>
  <dcterms:created xsi:type="dcterms:W3CDTF">2012-12-08T11:50:30Z</dcterms:created>
  <dcterms:modified xsi:type="dcterms:W3CDTF">2019-01-23T19:55:32Z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1120563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