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6" r:id="rId3"/>
    <p:sldId id="276" r:id="rId4"/>
    <p:sldId id="260" r:id="rId5"/>
    <p:sldId id="261" r:id="rId6"/>
    <p:sldId id="262" r:id="rId7"/>
    <p:sldId id="263" r:id="rId8"/>
    <p:sldId id="266" r:id="rId9"/>
    <p:sldId id="268" r:id="rId10"/>
    <p:sldId id="269" r:id="rId11"/>
    <p:sldId id="271" r:id="rId12"/>
    <p:sldId id="272" r:id="rId13"/>
    <p:sldId id="273" r:id="rId14"/>
    <p:sldId id="274" r:id="rId15"/>
    <p:sldId id="275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0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C3046-944C-4359-A9FE-346828B7E0CC}" type="datetimeFigureOut">
              <a:rPr lang="ru-RU" smtClean="0"/>
              <a:pPr/>
              <a:t>20.10.2014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48350-4CFE-4B34-B892-E1FFC8EEB7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C3046-944C-4359-A9FE-346828B7E0CC}" type="datetimeFigureOut">
              <a:rPr lang="ru-RU" smtClean="0"/>
              <a:pPr/>
              <a:t>20.10.2014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48350-4CFE-4B34-B892-E1FFC8EEB7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C3046-944C-4359-A9FE-346828B7E0CC}" type="datetimeFigureOut">
              <a:rPr lang="ru-RU" smtClean="0"/>
              <a:pPr/>
              <a:t>20.10.2014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48350-4CFE-4B34-B892-E1FFC8EEB7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C3046-944C-4359-A9FE-346828B7E0CC}" type="datetimeFigureOut">
              <a:rPr lang="ru-RU" smtClean="0"/>
              <a:pPr/>
              <a:t>20.10.2014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48350-4CFE-4B34-B892-E1FFC8EEB7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C3046-944C-4359-A9FE-346828B7E0CC}" type="datetimeFigureOut">
              <a:rPr lang="ru-RU" smtClean="0"/>
              <a:pPr/>
              <a:t>20.10.2014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48350-4CFE-4B34-B892-E1FFC8EEB7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C3046-944C-4359-A9FE-346828B7E0CC}" type="datetimeFigureOut">
              <a:rPr lang="ru-RU" smtClean="0"/>
              <a:pPr/>
              <a:t>20.10.2014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48350-4CFE-4B34-B892-E1FFC8EEB7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C3046-944C-4359-A9FE-346828B7E0CC}" type="datetimeFigureOut">
              <a:rPr lang="ru-RU" smtClean="0"/>
              <a:pPr/>
              <a:t>20.10.2014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48350-4CFE-4B34-B892-E1FFC8EEB7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C3046-944C-4359-A9FE-346828B7E0CC}" type="datetimeFigureOut">
              <a:rPr lang="ru-RU" smtClean="0"/>
              <a:pPr/>
              <a:t>20.10.2014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48350-4CFE-4B34-B892-E1FFC8EEB7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C3046-944C-4359-A9FE-346828B7E0CC}" type="datetimeFigureOut">
              <a:rPr lang="ru-RU" smtClean="0"/>
              <a:pPr/>
              <a:t>20.10.2014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48350-4CFE-4B34-B892-E1FFC8EEB7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C3046-944C-4359-A9FE-346828B7E0CC}" type="datetimeFigureOut">
              <a:rPr lang="ru-RU" smtClean="0"/>
              <a:pPr/>
              <a:t>20.10.2014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48350-4CFE-4B34-B892-E1FFC8EEB7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C3046-944C-4359-A9FE-346828B7E0CC}" type="datetimeFigureOut">
              <a:rPr lang="ru-RU" smtClean="0"/>
              <a:pPr/>
              <a:t>20.10.2014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48350-4CFE-4B34-B892-E1FFC8EEB7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C3046-944C-4359-A9FE-346828B7E0CC}" type="datetimeFigureOut">
              <a:rPr lang="ru-RU" smtClean="0"/>
              <a:pPr/>
              <a:t>20.10.2014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348350-4CFE-4B34-B892-E1FFC8EEB7A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gif"/><Relationship Id="rId4" Type="http://schemas.openxmlformats.org/officeDocument/2006/relationships/image" Target="../media/image23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msolver.com/files/f-vector.wmv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hyperlink" Target="http://www.umsolver.com/files/2_system.wmv" TargetMode="Externa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4800" b="1" dirty="0" smtClean="0"/>
              <a:t>Домашнее задание:</a:t>
            </a:r>
            <a:br>
              <a:rPr lang="ru-RU" sz="4800" b="1" dirty="0" smtClean="0"/>
            </a:br>
            <a:r>
              <a:rPr lang="ru-RU" sz="4800" b="1" dirty="0" smtClean="0">
                <a:latin typeface="Arial"/>
                <a:cs typeface="Arial"/>
              </a:rPr>
              <a:t>§9-12,</a:t>
            </a:r>
            <a:br>
              <a:rPr lang="ru-RU" sz="4800" b="1" dirty="0" smtClean="0">
                <a:latin typeface="Arial"/>
                <a:cs typeface="Arial"/>
              </a:rPr>
            </a:br>
            <a:r>
              <a:rPr lang="ru-RU" sz="4800" b="1" dirty="0" smtClean="0">
                <a:latin typeface="Arial"/>
                <a:cs typeface="Arial"/>
              </a:rPr>
              <a:t>упр.9(1), упр.11(1), упр.12(1</a:t>
            </a:r>
            <a:r>
              <a:rPr lang="ru-RU" sz="4800" b="1" dirty="0" smtClean="0">
                <a:latin typeface="Arial"/>
                <a:cs typeface="Arial"/>
              </a:rPr>
              <a:t>)</a:t>
            </a:r>
            <a:r>
              <a:rPr lang="en-US" sz="4800" b="1" dirty="0" smtClean="0">
                <a:latin typeface="Arial"/>
                <a:cs typeface="Arial"/>
              </a:rPr>
              <a:t/>
            </a:r>
            <a:br>
              <a:rPr lang="en-US" sz="4800" b="1" dirty="0" smtClean="0">
                <a:latin typeface="Arial"/>
                <a:cs typeface="Arial"/>
              </a:rPr>
            </a:br>
            <a:r>
              <a:rPr lang="en-US" sz="4800" b="1" dirty="0" smtClean="0">
                <a:latin typeface="Arial"/>
                <a:cs typeface="Arial"/>
              </a:rPr>
              <a:t/>
            </a:r>
            <a:br>
              <a:rPr lang="en-US" sz="4800" b="1" dirty="0" smtClean="0">
                <a:latin typeface="Arial"/>
                <a:cs typeface="Arial"/>
              </a:rPr>
            </a:br>
            <a:r>
              <a:rPr lang="en-US" sz="1800" b="1" dirty="0" smtClean="0">
                <a:latin typeface="Arial"/>
                <a:cs typeface="Arial"/>
              </a:rPr>
              <a:t>2014 </a:t>
            </a:r>
            <a:r>
              <a:rPr lang="ru-RU" sz="1800" b="1" dirty="0" smtClean="0">
                <a:latin typeface="Arial"/>
                <a:cs typeface="Arial"/>
              </a:rPr>
              <a:t>учебный год</a:t>
            </a:r>
            <a:endParaRPr lang="ru-RU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Ускорение </a:t>
            </a:r>
            <a:r>
              <a:rPr lang="ru-RU" dirty="0" smtClean="0">
                <a:solidFill>
                  <a:srgbClr val="C00000"/>
                </a:solidFill>
              </a:rPr>
              <a:t>обратно пропорционально </a:t>
            </a:r>
            <a:r>
              <a:rPr lang="ru-RU" dirty="0" smtClean="0"/>
              <a:t>массе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1500174"/>
            <a:ext cx="3929090" cy="5072098"/>
          </a:xfrm>
        </p:spPr>
        <p:txBody>
          <a:bodyPr>
            <a:normAutofit/>
          </a:bodyPr>
          <a:lstStyle/>
          <a:p>
            <a:r>
              <a:rPr lang="ru-RU" dirty="0" smtClean="0"/>
              <a:t>Опыт показывает, что </a:t>
            </a:r>
            <a:r>
              <a:rPr lang="ru-RU" b="1" dirty="0" smtClean="0">
                <a:solidFill>
                  <a:srgbClr val="FF0000"/>
                </a:solidFill>
              </a:rPr>
              <a:t>ускорения, </a:t>
            </a:r>
            <a:r>
              <a:rPr lang="ru-RU" b="1" dirty="0" smtClean="0"/>
              <a:t>сообщаемые телам одной и той же </a:t>
            </a:r>
            <a:r>
              <a:rPr lang="ru-RU" b="1" dirty="0" smtClean="0">
                <a:solidFill>
                  <a:srgbClr val="C00000"/>
                </a:solidFill>
              </a:rPr>
              <a:t>постоянной силой, </a:t>
            </a:r>
            <a:r>
              <a:rPr lang="ru-RU" b="1" dirty="0" smtClean="0">
                <a:solidFill>
                  <a:srgbClr val="FF0000"/>
                </a:solidFill>
              </a:rPr>
              <a:t>обратно пропорциональны массам </a:t>
            </a:r>
            <a:r>
              <a:rPr lang="ru-RU" b="1" dirty="0" smtClean="0"/>
              <a:t>этих тел. </a:t>
            </a:r>
            <a:endParaRPr lang="ru-RU" b="1" dirty="0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1857364"/>
            <a:ext cx="4585087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4929198"/>
            <a:ext cx="1285884" cy="93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41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Ускорение прямо пропорционально силе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785926"/>
            <a:ext cx="4357686" cy="4429156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При действии </a:t>
            </a:r>
            <a:r>
              <a:rPr lang="ru-RU" sz="3200" b="1" dirty="0" smtClean="0">
                <a:solidFill>
                  <a:srgbClr val="C00000"/>
                </a:solidFill>
              </a:rPr>
              <a:t>разных</a:t>
            </a:r>
            <a:r>
              <a:rPr lang="ru-RU" sz="3200" dirty="0" smtClean="0"/>
              <a:t> по модулю </a:t>
            </a:r>
            <a:r>
              <a:rPr lang="ru-RU" sz="3200" b="1" dirty="0" smtClean="0">
                <a:solidFill>
                  <a:srgbClr val="C00000"/>
                </a:solidFill>
              </a:rPr>
              <a:t>сил</a:t>
            </a:r>
            <a:r>
              <a:rPr lang="ru-RU" sz="3200" dirty="0" smtClean="0"/>
              <a:t> на одно и то же тело, его </a:t>
            </a:r>
            <a:r>
              <a:rPr lang="ru-RU" sz="3200" b="1" dirty="0" smtClean="0">
                <a:solidFill>
                  <a:srgbClr val="FF0000"/>
                </a:solidFill>
              </a:rPr>
              <a:t>ускорение</a:t>
            </a:r>
            <a:r>
              <a:rPr lang="ru-RU" sz="3200" dirty="0" smtClean="0"/>
              <a:t> оказывается </a:t>
            </a:r>
            <a:r>
              <a:rPr lang="ru-RU" sz="3200" b="1" dirty="0" smtClean="0">
                <a:solidFill>
                  <a:srgbClr val="FF0000"/>
                </a:solidFill>
              </a:rPr>
              <a:t>прямо пропорциональным силе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1785926"/>
            <a:ext cx="4648207" cy="4065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857232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Второй закон Ньютона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78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714356"/>
            <a:ext cx="8875965" cy="300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0826" y="3000372"/>
            <a:ext cx="2214578" cy="175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4643446"/>
            <a:ext cx="8858312" cy="2153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57298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В инерциальных системах отсчета все силы возникают </a:t>
            </a:r>
            <a:r>
              <a:rPr lang="ru-RU" sz="3600" b="1" dirty="0" smtClean="0">
                <a:solidFill>
                  <a:srgbClr val="C00000"/>
                </a:solidFill>
              </a:rPr>
              <a:t>только парами</a:t>
            </a:r>
            <a:endParaRPr lang="ru-RU" sz="3600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4" y="1285860"/>
            <a:ext cx="3144372" cy="1995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2000240"/>
            <a:ext cx="3020601" cy="2083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0" y="2357430"/>
            <a:ext cx="392909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ru-RU" sz="2800" dirty="0" smtClean="0"/>
              <a:t>Силы взаимодействия между </a:t>
            </a:r>
            <a:r>
              <a:rPr lang="ru-RU" sz="2800" b="1" dirty="0" smtClean="0">
                <a:solidFill>
                  <a:srgbClr val="FF0000"/>
                </a:solidFill>
              </a:rPr>
              <a:t>человеком</a:t>
            </a:r>
            <a:r>
              <a:rPr lang="ru-RU" sz="2800" dirty="0" smtClean="0"/>
              <a:t> и </a:t>
            </a:r>
            <a:r>
              <a:rPr lang="ru-RU" sz="2800" b="1" dirty="0" smtClean="0">
                <a:solidFill>
                  <a:srgbClr val="FF0000"/>
                </a:solidFill>
              </a:rPr>
              <a:t>землей</a:t>
            </a:r>
            <a:r>
              <a:rPr lang="ru-RU" sz="2800" dirty="0" smtClean="0"/>
              <a:t> при ходьбе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642910" y="1428736"/>
            <a:ext cx="5000660" cy="1071570"/>
          </a:xfrm>
        </p:spPr>
        <p:txBody>
          <a:bodyPr>
            <a:normAutofit/>
          </a:bodyPr>
          <a:lstStyle/>
          <a:p>
            <a:pPr lvl="0">
              <a:buNone/>
              <a:defRPr/>
            </a:pPr>
            <a:r>
              <a:rPr lang="ru-RU" dirty="0" smtClean="0"/>
              <a:t>Силы взаимодействия между </a:t>
            </a:r>
            <a:r>
              <a:rPr lang="ru-RU" b="1" dirty="0" smtClean="0">
                <a:solidFill>
                  <a:srgbClr val="FF0000"/>
                </a:solidFill>
              </a:rPr>
              <a:t>гирей </a:t>
            </a:r>
            <a:r>
              <a:rPr lang="ru-RU" dirty="0" smtClean="0"/>
              <a:t>и </a:t>
            </a:r>
            <a:r>
              <a:rPr lang="ru-RU" b="1" dirty="0" smtClean="0">
                <a:solidFill>
                  <a:srgbClr val="FF0000"/>
                </a:solidFill>
              </a:rPr>
              <a:t>скамьей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1" name="Picture 2" descr="http://cit.vvsu.ru/MIRROR/www.fizika.ru/theory/tema-14/14c-i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36" y="3286124"/>
            <a:ext cx="2865159" cy="2143139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714348" y="4071942"/>
            <a:ext cx="48577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ru-RU" sz="2800" dirty="0" smtClean="0"/>
              <a:t>Силы взаимодействия между </a:t>
            </a:r>
            <a:r>
              <a:rPr lang="ru-RU" sz="2800" b="1" dirty="0" smtClean="0">
                <a:solidFill>
                  <a:srgbClr val="FF0000"/>
                </a:solidFill>
              </a:rPr>
              <a:t>Землей </a:t>
            </a:r>
            <a:r>
              <a:rPr lang="ru-RU" sz="2800" dirty="0" smtClean="0"/>
              <a:t>и </a:t>
            </a:r>
            <a:r>
              <a:rPr lang="ru-RU" sz="2800" b="1" dirty="0" smtClean="0">
                <a:solidFill>
                  <a:srgbClr val="FF0000"/>
                </a:solidFill>
              </a:rPr>
              <a:t>Луной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15" name="Picture 7" descr="D:\Ирина\ГИА\Физика\Подготовка к ГИА\1.12. Третий закон Ньютона\Ракета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7620" y="5000636"/>
            <a:ext cx="2857500" cy="1714500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214282" y="5143512"/>
            <a:ext cx="378618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ru-RU" sz="2800" dirty="0" smtClean="0"/>
              <a:t>Силы взаимодействия между </a:t>
            </a:r>
            <a:r>
              <a:rPr lang="ru-RU" sz="2800" b="1" dirty="0" smtClean="0">
                <a:solidFill>
                  <a:srgbClr val="FF0000"/>
                </a:solidFill>
              </a:rPr>
              <a:t>сгоревшими газами </a:t>
            </a:r>
            <a:r>
              <a:rPr lang="ru-RU" sz="2800" dirty="0" smtClean="0"/>
              <a:t>и </a:t>
            </a:r>
            <a:r>
              <a:rPr lang="ru-RU" sz="2800" b="1" dirty="0" smtClean="0">
                <a:solidFill>
                  <a:srgbClr val="FF0000"/>
                </a:solidFill>
              </a:rPr>
              <a:t>ракетой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0"/>
            <a:ext cx="6500858" cy="3071810"/>
          </a:xfrm>
        </p:spPr>
        <p:txBody>
          <a:bodyPr>
            <a:normAutofit/>
          </a:bodyPr>
          <a:lstStyle/>
          <a:p>
            <a:r>
              <a:rPr lang="ru-RU" dirty="0" smtClean="0"/>
              <a:t>Тела действуют друг на друга с силами, </a:t>
            </a:r>
            <a:br>
              <a:rPr lang="ru-RU" dirty="0" smtClean="0"/>
            </a:br>
            <a:r>
              <a:rPr lang="ru-RU" b="1" dirty="0" err="1" smtClean="0">
                <a:solidFill>
                  <a:srgbClr val="C00000"/>
                </a:solidFill>
              </a:rPr>
              <a:t>протиположно</a:t>
            </a:r>
            <a:r>
              <a:rPr lang="ru-RU" b="1" dirty="0" smtClean="0">
                <a:solidFill>
                  <a:srgbClr val="C00000"/>
                </a:solidFill>
              </a:rPr>
              <a:t> направленными</a:t>
            </a:r>
            <a:endParaRPr lang="ru-RU" dirty="0"/>
          </a:p>
        </p:txBody>
      </p:sp>
      <p:pic>
        <p:nvPicPr>
          <p:cNvPr id="4101" name="Picture 5" descr="D:\Ирина\ГИА\Физика\Подготовка к ГИА\1.12. Третий закон Ньютона\Космонавт.gif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714356"/>
            <a:ext cx="1857388" cy="1857388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3643314"/>
            <a:ext cx="4324320" cy="2996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643314"/>
            <a:ext cx="4368523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5550" y="1000108"/>
            <a:ext cx="283845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2"/>
          <p:cNvSpPr txBox="1">
            <a:spLocks/>
          </p:cNvSpPr>
          <p:nvPr/>
        </p:nvSpPr>
        <p:spPr>
          <a:xfrm>
            <a:off x="0" y="928670"/>
            <a:ext cx="8858280" cy="2428892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ru-RU" sz="3600" b="1" dirty="0" smtClean="0"/>
              <a:t>Силы, с которыми тела действуют </a:t>
            </a:r>
            <a:r>
              <a:rPr lang="ru-RU" sz="3600" b="1" dirty="0" smtClean="0">
                <a:solidFill>
                  <a:srgbClr val="C00000"/>
                </a:solidFill>
              </a:rPr>
              <a:t>друг на друга</a:t>
            </a:r>
            <a:r>
              <a:rPr lang="ru-RU" sz="3600" b="1" dirty="0" smtClean="0"/>
              <a:t>, </a:t>
            </a:r>
            <a:r>
              <a:rPr lang="ru-RU" sz="3600" b="1" dirty="0" smtClean="0">
                <a:solidFill>
                  <a:srgbClr val="FF0000"/>
                </a:solidFill>
              </a:rPr>
              <a:t>равны по модулю </a:t>
            </a:r>
            <a:r>
              <a:rPr lang="ru-RU" sz="3600" b="1" dirty="0" smtClean="0"/>
              <a:t>и </a:t>
            </a:r>
            <a:r>
              <a:rPr lang="ru-RU" sz="3600" b="1" dirty="0" smtClean="0">
                <a:solidFill>
                  <a:srgbClr val="FF0000"/>
                </a:solidFill>
              </a:rPr>
              <a:t>направлены вдоль одной прямой в противоположные стороны</a:t>
            </a:r>
            <a:r>
              <a:rPr lang="ru-RU" sz="3600" b="1" dirty="0" smtClean="0"/>
              <a:t>.</a:t>
            </a:r>
            <a:endParaRPr kumimoji="0" lang="ru-RU" sz="3600" b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2" descr="D:\Ирина\ГИА\Физика\Подготовка к ГИА\1.12. Третий закон Ньютона\III_zakon_Nyutona_5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3214685"/>
            <a:ext cx="5357850" cy="3407593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071538" y="142852"/>
            <a:ext cx="7143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Третий закон Ньютона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4000496" y="3071810"/>
            <a:ext cx="1857356" cy="1714512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7786710" y="3286124"/>
            <a:ext cx="1143008" cy="1143008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 стрелкой 12"/>
          <p:cNvCxnSpPr>
            <a:stCxn id="9" idx="6"/>
          </p:cNvCxnSpPr>
          <p:nvPr/>
        </p:nvCxnSpPr>
        <p:spPr>
          <a:xfrm>
            <a:off x="5857852" y="3929066"/>
            <a:ext cx="928726" cy="1588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10800000">
            <a:off x="6786578" y="3929066"/>
            <a:ext cx="1000132" cy="1588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60" y="3357562"/>
            <a:ext cx="4953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768" y="3357562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3" y="3571876"/>
            <a:ext cx="1573707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66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6000" b="1" dirty="0" smtClean="0"/>
              <a:t>Относительность движения.</a:t>
            </a:r>
            <a:br>
              <a:rPr lang="ru-RU" sz="6000" b="1" dirty="0" smtClean="0"/>
            </a:br>
            <a:r>
              <a:rPr lang="ru-RU" sz="6000" b="1" dirty="0" smtClean="0"/>
              <a:t>Законы Ньютона.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dirty="0" smtClean="0"/>
              <a:t>Самостоятельная работа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>
            <a:normAutofit/>
          </a:bodyPr>
          <a:lstStyle/>
          <a:p>
            <a:r>
              <a:rPr lang="ru-RU" sz="2200" b="1" dirty="0" smtClean="0"/>
              <a:t>В-1</a:t>
            </a:r>
          </a:p>
          <a:p>
            <a:pPr marL="514350" indent="-514350">
              <a:buAutoNum type="arabicPeriod"/>
            </a:pPr>
            <a:r>
              <a:rPr lang="ru-RU" sz="2200" b="1" dirty="0" smtClean="0"/>
              <a:t>Уравнение для вычисления координаты точки при равномерном прямолинейном движении …</a:t>
            </a:r>
          </a:p>
          <a:p>
            <a:pPr marL="514350" indent="-514350">
              <a:buAutoNum type="arabicPeriod"/>
            </a:pPr>
            <a:r>
              <a:rPr lang="ru-RU" sz="2200" b="1" dirty="0" smtClean="0"/>
              <a:t>Формулу для вычисления скорости при равномерном прямолинейном движении …</a:t>
            </a:r>
          </a:p>
          <a:p>
            <a:pPr marL="514350" indent="-514350">
              <a:buAutoNum type="arabicPeriod"/>
            </a:pPr>
            <a:r>
              <a:rPr lang="ru-RU" sz="2200" b="1" dirty="0" smtClean="0"/>
              <a:t>График зависимости скорости от времени равномерном прямолинейном движении …</a:t>
            </a:r>
          </a:p>
          <a:p>
            <a:r>
              <a:rPr lang="ru-RU" sz="2200" b="1" dirty="0" smtClean="0"/>
              <a:t>В-2</a:t>
            </a:r>
          </a:p>
          <a:p>
            <a:pPr marL="514350" indent="-514350">
              <a:buAutoNum type="arabicPeriod"/>
            </a:pPr>
            <a:r>
              <a:rPr lang="ru-RU" sz="2200" b="1" dirty="0" smtClean="0"/>
              <a:t>Уравнение для вычисления координаты точки при равноускоренном прямолинейном движении …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sz="2200" b="1" dirty="0" smtClean="0"/>
              <a:t>Формулу для вычисления скорости при равноускоренном прямолинейном движении …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sz="2200" b="1" dirty="0" smtClean="0"/>
              <a:t>График зависимости скорости от времени равноускоренном прямолинейном движении …</a:t>
            </a:r>
          </a:p>
          <a:p>
            <a:pPr marL="514350" indent="-514350">
              <a:buNone/>
            </a:pPr>
            <a:endParaRPr lang="ru-RU" sz="2200" b="1" dirty="0" smtClean="0"/>
          </a:p>
          <a:p>
            <a:pPr marL="514350" indent="-514350">
              <a:buFont typeface="Arial" pitchFamily="34" charset="0"/>
              <a:buAutoNum type="arabicPeriod"/>
            </a:pPr>
            <a:endParaRPr lang="ru-RU" sz="2200" b="1" dirty="0" smtClean="0"/>
          </a:p>
          <a:p>
            <a:pPr marL="514350" indent="-514350">
              <a:buFont typeface="Arial" pitchFamily="34" charset="0"/>
              <a:buAutoNum type="arabicPeriod"/>
            </a:pPr>
            <a:endParaRPr lang="ru-RU" sz="2200" b="1" dirty="0" smtClean="0"/>
          </a:p>
          <a:p>
            <a:pPr marL="514350" indent="-514350">
              <a:buAutoNum type="arabicPeriod"/>
            </a:pPr>
            <a:endParaRPr lang="ru-RU" sz="2200" b="1" dirty="0" smtClean="0"/>
          </a:p>
          <a:p>
            <a:pPr marL="514350" indent="-514350">
              <a:buAutoNum type="arabicPeriod"/>
            </a:pPr>
            <a:endParaRPr lang="ru-RU" sz="2200" b="1" dirty="0" smtClean="0"/>
          </a:p>
          <a:p>
            <a:pPr marL="514350" indent="-514350">
              <a:buAutoNum type="arabicPeriod"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000108"/>
          </a:xfrm>
        </p:spPr>
        <p:txBody>
          <a:bodyPr/>
          <a:lstStyle/>
          <a:p>
            <a:r>
              <a:rPr lang="ru-RU" dirty="0" smtClean="0"/>
              <a:t>Динамика – раздел механики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2844" y="928670"/>
            <a:ext cx="8858312" cy="3714775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Динамикой</a:t>
            </a:r>
            <a:r>
              <a:rPr lang="ru-RU" dirty="0" smtClean="0"/>
              <a:t> называют </a:t>
            </a:r>
            <a:r>
              <a:rPr lang="ru-RU" b="1" dirty="0" smtClean="0">
                <a:solidFill>
                  <a:srgbClr val="C00000"/>
                </a:solidFill>
              </a:rPr>
              <a:t>раздел механики</a:t>
            </a:r>
            <a:r>
              <a:rPr lang="ru-RU" dirty="0" smtClean="0"/>
              <a:t>, в котором изучают различные виды механических движений с учетом </a:t>
            </a:r>
            <a:r>
              <a:rPr lang="ru-RU" b="1" dirty="0" smtClean="0">
                <a:solidFill>
                  <a:srgbClr val="C00000"/>
                </a:solidFill>
              </a:rPr>
              <a:t>взаимодействия тел между собой</a:t>
            </a:r>
            <a:r>
              <a:rPr lang="ru-RU" dirty="0" smtClean="0"/>
              <a:t>. 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Основы динамики </a:t>
            </a:r>
            <a:r>
              <a:rPr lang="ru-RU" dirty="0" smtClean="0"/>
              <a:t>составляют </a:t>
            </a:r>
            <a:r>
              <a:rPr lang="ru-RU" b="1" dirty="0" smtClean="0">
                <a:solidFill>
                  <a:srgbClr val="FF0000"/>
                </a:solidFill>
              </a:rPr>
              <a:t>три закона Ньютона</a:t>
            </a:r>
            <a:r>
              <a:rPr lang="ru-RU" dirty="0" smtClean="0"/>
              <a:t>, являющиеся результатом обобщения наблюдений и опытов в области механических явлений, которые были известны еще до Ньютона и осуществлены самим Ньютоном.</a:t>
            </a:r>
          </a:p>
          <a:p>
            <a:endParaRPr lang="ru-RU" dirty="0"/>
          </a:p>
        </p:txBody>
      </p:sp>
      <p:pic>
        <p:nvPicPr>
          <p:cNvPr id="22530" name="Picture 2" descr="D:\Ирина\ГИА\Физика\Подготовка к ГИА\1.10. Инерция. Первый закон Ньютона\083-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496" y="4214818"/>
            <a:ext cx="4752607" cy="21983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dirty="0" smtClean="0"/>
              <a:t>Ограничения динамики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1000108"/>
            <a:ext cx="8786874" cy="2857520"/>
          </a:xfrm>
        </p:spPr>
        <p:txBody>
          <a:bodyPr>
            <a:normAutofit/>
          </a:bodyPr>
          <a:lstStyle/>
          <a:p>
            <a:r>
              <a:rPr lang="ru-RU" dirty="0" smtClean="0"/>
              <a:t>Законы динамики Ньютона (иначе называемой </a:t>
            </a:r>
            <a:r>
              <a:rPr lang="ru-RU" b="1" i="1" dirty="0" smtClean="0">
                <a:solidFill>
                  <a:srgbClr val="C00000"/>
                </a:solidFill>
              </a:rPr>
              <a:t>классической динамикой</a:t>
            </a:r>
            <a:r>
              <a:rPr lang="ru-RU" dirty="0" smtClean="0"/>
              <a:t>) имеют </a:t>
            </a:r>
            <a:r>
              <a:rPr lang="ru-RU" b="1" dirty="0" smtClean="0">
                <a:solidFill>
                  <a:srgbClr val="FF0000"/>
                </a:solidFill>
              </a:rPr>
              <a:t>ограниченную область применимости</a:t>
            </a:r>
            <a:r>
              <a:rPr lang="ru-RU" dirty="0" smtClean="0"/>
              <a:t>. </a:t>
            </a:r>
          </a:p>
          <a:p>
            <a:r>
              <a:rPr lang="ru-RU" dirty="0" smtClean="0"/>
              <a:t>Они справедливы для </a:t>
            </a:r>
            <a:r>
              <a:rPr lang="ru-RU" b="1" dirty="0" smtClean="0">
                <a:solidFill>
                  <a:srgbClr val="C00000"/>
                </a:solidFill>
              </a:rPr>
              <a:t>макроскопических тел</a:t>
            </a:r>
            <a:r>
              <a:rPr lang="ru-RU" dirty="0" smtClean="0"/>
              <a:t>, </a:t>
            </a:r>
            <a:r>
              <a:rPr lang="ru-RU" b="1" dirty="0" smtClean="0">
                <a:solidFill>
                  <a:srgbClr val="FF0000"/>
                </a:solidFill>
              </a:rPr>
              <a:t>движущихся со скоростями, много меньшими, чем скорость света в вакууме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29505" y="4000504"/>
            <a:ext cx="5419213" cy="2481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3571900" cy="1214422"/>
          </a:xfrm>
        </p:spPr>
        <p:txBody>
          <a:bodyPr>
            <a:normAutofit/>
          </a:bodyPr>
          <a:lstStyle/>
          <a:p>
            <a:r>
              <a:rPr lang="ru-RU" dirty="0" smtClean="0"/>
              <a:t>Инерция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2844" y="2143116"/>
            <a:ext cx="9001156" cy="342902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Явление сохранения скорости </a:t>
            </a:r>
            <a:r>
              <a:rPr lang="ru-RU" dirty="0" smtClean="0"/>
              <a:t>тела, когда на тело в направлении движения </a:t>
            </a:r>
            <a:r>
              <a:rPr lang="ru-RU" b="1" dirty="0" smtClean="0">
                <a:solidFill>
                  <a:srgbClr val="C00000"/>
                </a:solidFill>
              </a:rPr>
              <a:t>не действуют никакие другие тела</a:t>
            </a:r>
            <a:r>
              <a:rPr lang="ru-RU" dirty="0" smtClean="0"/>
              <a:t>, называется </a:t>
            </a:r>
            <a:r>
              <a:rPr lang="ru-RU" b="1" dirty="0" smtClean="0">
                <a:solidFill>
                  <a:srgbClr val="FF0000"/>
                </a:solidFill>
              </a:rPr>
              <a:t>инерцией</a:t>
            </a:r>
            <a:r>
              <a:rPr lang="ru-RU" dirty="0" smtClean="0"/>
              <a:t>.</a:t>
            </a:r>
          </a:p>
          <a:p>
            <a:r>
              <a:rPr lang="ru-RU" dirty="0" smtClean="0"/>
              <a:t>Такие случаи </a:t>
            </a:r>
            <a:r>
              <a:rPr lang="ru-RU" b="1" dirty="0" smtClean="0">
                <a:solidFill>
                  <a:srgbClr val="C00000"/>
                </a:solidFill>
              </a:rPr>
              <a:t>практически невозможны</a:t>
            </a:r>
            <a:r>
              <a:rPr lang="ru-RU" dirty="0" smtClean="0"/>
              <a:t>, поэтому </a:t>
            </a:r>
            <a:r>
              <a:rPr lang="ru-RU" b="1" dirty="0" smtClean="0">
                <a:solidFill>
                  <a:srgbClr val="FF0000"/>
                </a:solidFill>
              </a:rPr>
              <a:t>движение по инерции – это идеальный случай</a:t>
            </a:r>
            <a:r>
              <a:rPr lang="ru-RU" dirty="0" smtClean="0"/>
              <a:t>, к которому реальные движения могут приближаться в той или иной мере.</a:t>
            </a:r>
            <a:endParaRPr lang="ru-RU" dirty="0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5357826"/>
            <a:ext cx="262890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8" name="Picture 4" descr="http://cit.vvsu.ru/MIRROR/www.fizika.ru/theory/tema-14/14a-i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44" y="0"/>
            <a:ext cx="5238767" cy="2200282"/>
          </a:xfrm>
          <a:prstGeom prst="rect">
            <a:avLst/>
          </a:prstGeom>
          <a:noFill/>
        </p:spPr>
      </p:pic>
      <p:pic>
        <p:nvPicPr>
          <p:cNvPr id="21510" name="Picture 6" descr="http://physics-animations.com/Physics/angltube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00826" y="4929197"/>
            <a:ext cx="2428884" cy="18216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7" dur="2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001156" cy="1000108"/>
          </a:xfrm>
        </p:spPr>
        <p:txBody>
          <a:bodyPr/>
          <a:lstStyle/>
          <a:p>
            <a:r>
              <a:rPr lang="ru-RU" dirty="0" smtClean="0"/>
              <a:t>Первый закон Ньютона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000109"/>
            <a:ext cx="9001156" cy="2000263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Существуют такие системы отсчета, относительно которых изолированные поступательно движущиеся тела сохраняют свою скорость неизменной по модулю и направлению. </a:t>
            </a:r>
          </a:p>
        </p:txBody>
      </p:sp>
      <p:pic>
        <p:nvPicPr>
          <p:cNvPr id="2457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27" y="4714884"/>
            <a:ext cx="8968429" cy="19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 descr="http://www.umsolver.com/gif/phis/d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7554" y="3143248"/>
            <a:ext cx="2143140" cy="10715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6429420" cy="1500174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Инерциальные</a:t>
            </a:r>
            <a:r>
              <a:rPr lang="ru-RU" dirty="0" smtClean="0"/>
              <a:t> системы отсчета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571612"/>
            <a:ext cx="8786842" cy="3571900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Первый закон Ньютона</a:t>
            </a:r>
            <a:r>
              <a:rPr lang="ru-RU" dirty="0" smtClean="0"/>
              <a:t> (или закон инерции) из всего многообразия систем отсчета </a:t>
            </a:r>
            <a:r>
              <a:rPr lang="ru-RU" b="1" dirty="0" smtClean="0"/>
              <a:t>выделяет</a:t>
            </a:r>
            <a:r>
              <a:rPr lang="ru-RU" dirty="0" smtClean="0"/>
              <a:t> класс так называемых </a:t>
            </a:r>
            <a:r>
              <a:rPr lang="ru-RU" b="1" dirty="0" smtClean="0">
                <a:solidFill>
                  <a:srgbClr val="C00000"/>
                </a:solidFill>
              </a:rPr>
              <a:t>инерциальных систем</a:t>
            </a:r>
            <a:r>
              <a:rPr lang="ru-RU" b="1" dirty="0" smtClean="0"/>
              <a:t>.</a:t>
            </a:r>
            <a:r>
              <a:rPr lang="ru-RU" dirty="0" smtClean="0"/>
              <a:t> </a:t>
            </a:r>
          </a:p>
          <a:p>
            <a:r>
              <a:rPr lang="ru-RU" dirty="0" smtClean="0"/>
              <a:t>Так как </a:t>
            </a:r>
            <a:r>
              <a:rPr lang="ru-RU" b="1" dirty="0" smtClean="0"/>
              <a:t>движение и покой относительны</a:t>
            </a:r>
            <a:r>
              <a:rPr lang="ru-RU" dirty="0" smtClean="0"/>
              <a:t>, </a:t>
            </a:r>
            <a:r>
              <a:rPr lang="ru-RU" b="1" dirty="0" smtClean="0">
                <a:solidFill>
                  <a:srgbClr val="FF0000"/>
                </a:solidFill>
              </a:rPr>
              <a:t>в различных системах отсчета движение изолированного тела будет разным</a:t>
            </a:r>
            <a:r>
              <a:rPr lang="ru-RU" dirty="0" smtClean="0"/>
              <a:t>. </a:t>
            </a:r>
          </a:p>
          <a:p>
            <a:r>
              <a:rPr lang="ru-RU" b="1" dirty="0" smtClean="0"/>
              <a:t>В одной системе отсчета </a:t>
            </a:r>
            <a:r>
              <a:rPr lang="ru-RU" dirty="0" smtClean="0"/>
              <a:t>тело может </a:t>
            </a:r>
            <a:r>
              <a:rPr lang="ru-RU" b="1" dirty="0" smtClean="0">
                <a:solidFill>
                  <a:srgbClr val="C00000"/>
                </a:solidFill>
              </a:rPr>
              <a:t>находиться в покое</a:t>
            </a:r>
            <a:r>
              <a:rPr lang="ru-RU" dirty="0" smtClean="0"/>
              <a:t> или </a:t>
            </a:r>
            <a:r>
              <a:rPr lang="ru-RU" b="1" dirty="0" smtClean="0">
                <a:solidFill>
                  <a:srgbClr val="C00000"/>
                </a:solidFill>
              </a:rPr>
              <a:t>двигаться с постоянной скоростью</a:t>
            </a:r>
            <a:r>
              <a:rPr lang="ru-RU" dirty="0" smtClean="0"/>
              <a:t>, </a:t>
            </a:r>
            <a:r>
              <a:rPr lang="ru-RU" b="1" dirty="0" smtClean="0"/>
              <a:t>в другой системе</a:t>
            </a:r>
            <a:r>
              <a:rPr lang="ru-RU" dirty="0" smtClean="0"/>
              <a:t> это же тело </a:t>
            </a:r>
            <a:r>
              <a:rPr lang="ru-RU" b="1" dirty="0" smtClean="0">
                <a:solidFill>
                  <a:srgbClr val="C00000"/>
                </a:solidFill>
              </a:rPr>
              <a:t>может двигаться с ускорением.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27650" name="Picture 2" descr="http://www.umsolver.com/gif/phis/d2.gif">
            <a:hlinkClick r:id="rId2"/>
          </p:cNvPr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32" y="0"/>
            <a:ext cx="2571768" cy="128588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0" y="5072074"/>
            <a:ext cx="8858312" cy="1631216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Системы отсчета, в которых выполняется первый закон Ньютона, называют </a:t>
            </a:r>
            <a:r>
              <a:rPr lang="ru-RU" sz="3600" b="1" dirty="0" smtClean="0">
                <a:ln w="19050">
                  <a:solidFill>
                    <a:srgbClr val="FF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инерциальными системами отсчета</a:t>
            </a:r>
            <a:r>
              <a:rPr lang="ru-RU" sz="3200" b="1" dirty="0" smtClean="0">
                <a:solidFill>
                  <a:srgbClr val="C00000"/>
                </a:solidFill>
              </a:rPr>
              <a:t>.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71435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Сила – причина ускорения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714356"/>
            <a:ext cx="8929718" cy="107157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Сила</a:t>
            </a:r>
            <a:r>
              <a:rPr lang="ru-RU" dirty="0" smtClean="0"/>
              <a:t>, приложенная к телу, является </a:t>
            </a:r>
            <a:r>
              <a:rPr lang="ru-RU" b="1" dirty="0" smtClean="0">
                <a:solidFill>
                  <a:srgbClr val="FF0000"/>
                </a:solidFill>
              </a:rPr>
              <a:t>причиной его ускорения</a:t>
            </a:r>
            <a:r>
              <a:rPr lang="ru-RU" dirty="0" smtClean="0"/>
              <a:t>. 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071678"/>
            <a:ext cx="4357718" cy="2030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1643050"/>
            <a:ext cx="4024331" cy="4912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4214818"/>
            <a:ext cx="3357586" cy="2384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7224" y="1857364"/>
            <a:ext cx="7715304" cy="4869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7224" y="1752989"/>
            <a:ext cx="7643866" cy="5105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28662" y="2857496"/>
            <a:ext cx="7572428" cy="1073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281</TotalTime>
  <Words>440</Words>
  <Application>Microsoft Office PowerPoint</Application>
  <PresentationFormat>Экран (4:3)</PresentationFormat>
  <Paragraphs>47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Домашнее задание: §9-12, упр.9(1), упр.11(1), упр.12(1)  2014 учебный год</vt:lpstr>
      <vt:lpstr>Относительность движения. Законы Ньютона. </vt:lpstr>
      <vt:lpstr>Самостоятельная работа</vt:lpstr>
      <vt:lpstr>Динамика – раздел механики</vt:lpstr>
      <vt:lpstr>Ограничения динамики</vt:lpstr>
      <vt:lpstr>Инерция</vt:lpstr>
      <vt:lpstr>Первый закон Ньютона</vt:lpstr>
      <vt:lpstr>Инерциальные системы отсчета</vt:lpstr>
      <vt:lpstr>Сила – причина ускорения</vt:lpstr>
      <vt:lpstr>Ускорение обратно пропорционально массе</vt:lpstr>
      <vt:lpstr>Ускорение прямо пропорционально силе</vt:lpstr>
      <vt:lpstr>Второй закон Ньютона</vt:lpstr>
      <vt:lpstr>В инерциальных системах отсчета все силы возникают только парами</vt:lpstr>
      <vt:lpstr>Тела действуют друг на друга с силами,  протиположно направленными</vt:lpstr>
      <vt:lpstr>Слайд 15</vt:lpstr>
      <vt:lpstr>Слайд 16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Инерциальные системы отсчета. Первый закон Ньютона. Сила. Второй закон Ньютона. Единицы массы и силы. </dc:title>
  <dc:creator>XTreme</dc:creator>
  <cp:lastModifiedBy>Admin</cp:lastModifiedBy>
  <cp:revision>17</cp:revision>
  <dcterms:created xsi:type="dcterms:W3CDTF">2011-10-13T16:33:18Z</dcterms:created>
  <dcterms:modified xsi:type="dcterms:W3CDTF">2014-10-20T08:30:24Z</dcterms:modified>
</cp:coreProperties>
</file>