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0" r:id="rId2"/>
    <p:sldId id="266" r:id="rId3"/>
    <p:sldId id="283" r:id="rId4"/>
    <p:sldId id="282" r:id="rId5"/>
    <p:sldId id="267" r:id="rId6"/>
    <p:sldId id="265" r:id="rId7"/>
    <p:sldId id="257" r:id="rId8"/>
    <p:sldId id="258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60" r:id="rId19"/>
    <p:sldId id="261" r:id="rId20"/>
    <p:sldId id="262" r:id="rId21"/>
    <p:sldId id="280" r:id="rId22"/>
    <p:sldId id="28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86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11" Type="http://schemas.openxmlformats.org/officeDocument/2006/relationships/image" Target="../media/image11.wmf"/><Relationship Id="rId5" Type="http://schemas.openxmlformats.org/officeDocument/2006/relationships/image" Target="../media/image5.wmf"/><Relationship Id="rId10" Type="http://schemas.openxmlformats.org/officeDocument/2006/relationships/image" Target="../media/image10.wmf"/><Relationship Id="rId4" Type="http://schemas.openxmlformats.org/officeDocument/2006/relationships/image" Target="../media/image4.wmf"/><Relationship Id="rId9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951E3D-E517-4922-B4B7-AB7FDF9B23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65CF13-1FE2-4BA6-A9AA-DE4D759E7C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B0FD6E-CE91-4D24-BC44-5B5AA2EAB7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8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.wmf"/><Relationship Id="rId20" Type="http://schemas.openxmlformats.org/officeDocument/2006/relationships/image" Target="../media/image9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10" Type="http://schemas.openxmlformats.org/officeDocument/2006/relationships/image" Target="../media/image4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6.wmf"/><Relationship Id="rId22" Type="http://schemas.openxmlformats.org/officeDocument/2006/relationships/image" Target="../media/image10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ДОМАШНЕЕ  ЗАДАНИЕ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Times New Roman"/>
                <a:cs typeface="Times New Roman"/>
              </a:rPr>
              <a:t>§1</a:t>
            </a:r>
            <a:r>
              <a:rPr lang="en-US" sz="5400" dirty="0" smtClean="0">
                <a:latin typeface="Times New Roman"/>
                <a:cs typeface="Times New Roman"/>
              </a:rPr>
              <a:t>7</a:t>
            </a:r>
            <a:r>
              <a:rPr lang="ru-RU" sz="5400" dirty="0" smtClean="0">
                <a:latin typeface="Times New Roman"/>
                <a:cs typeface="Times New Roman"/>
              </a:rPr>
              <a:t>, 1</a:t>
            </a:r>
            <a:r>
              <a:rPr lang="en-US" sz="5400" dirty="0" smtClean="0">
                <a:latin typeface="Times New Roman"/>
                <a:cs typeface="Times New Roman"/>
              </a:rPr>
              <a:t>9</a:t>
            </a:r>
            <a:r>
              <a:rPr lang="ru-RU" sz="5400" dirty="0" smtClean="0">
                <a:latin typeface="Times New Roman"/>
                <a:cs typeface="Times New Roman"/>
              </a:rPr>
              <a:t>, упр.4(1) 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Круговое движение на дорогах</a:t>
            </a:r>
          </a:p>
        </p:txBody>
      </p:sp>
      <p:pic>
        <p:nvPicPr>
          <p:cNvPr id="9219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2214563"/>
            <a:ext cx="7632700" cy="37179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Аттракционы </a:t>
            </a:r>
          </a:p>
        </p:txBody>
      </p:sp>
      <p:pic>
        <p:nvPicPr>
          <p:cNvPr id="10243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2175" y="1773238"/>
            <a:ext cx="3251197" cy="4334929"/>
          </a:xfrm>
          <a:noFill/>
        </p:spPr>
      </p:pic>
      <p:pic>
        <p:nvPicPr>
          <p:cNvPr id="10244" name="Picture 1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16463" y="3068638"/>
            <a:ext cx="4032250" cy="26352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4"/>
          <p:cNvSpPr>
            <a:spLocks noGrp="1" noChangeArrowheads="1"/>
          </p:cNvSpPr>
          <p:nvPr>
            <p:ph type="title" sz="quarter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000" smtClean="0"/>
              <a:t>Другие примеры движения по окружности</a:t>
            </a:r>
          </a:p>
        </p:txBody>
      </p:sp>
      <p:pic>
        <p:nvPicPr>
          <p:cNvPr id="11267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1795463"/>
            <a:ext cx="3529012" cy="2352675"/>
          </a:xfrm>
          <a:noFill/>
        </p:spPr>
      </p:pic>
      <p:pic>
        <p:nvPicPr>
          <p:cNvPr id="11268" name="Picture 1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48263" y="1773238"/>
            <a:ext cx="3671887" cy="2263775"/>
          </a:xfrm>
          <a:noFill/>
        </p:spPr>
      </p:pic>
      <p:pic>
        <p:nvPicPr>
          <p:cNvPr id="11269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4437063"/>
            <a:ext cx="19558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8" y="4429125"/>
            <a:ext cx="19558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Направление вектора скорости</a:t>
            </a:r>
          </a:p>
        </p:txBody>
      </p:sp>
      <p:sp>
        <p:nvSpPr>
          <p:cNvPr id="7187" name="Rectangle 19"/>
          <p:cNvSpPr>
            <a:spLocks noGrp="1" noChangeArrowheads="1"/>
          </p:cNvSpPr>
          <p:nvPr>
            <p:ph type="body" idx="1"/>
          </p:nvPr>
        </p:nvSpPr>
        <p:spPr>
          <a:xfrm>
            <a:off x="827088" y="4437063"/>
            <a:ext cx="7631112" cy="1658937"/>
          </a:xfrm>
        </p:spPr>
        <p:txBody>
          <a:bodyPr/>
          <a:lstStyle/>
          <a:p>
            <a:pPr eaLnBrk="1" hangingPunct="1"/>
            <a:r>
              <a:rPr lang="ru-RU" smtClean="0"/>
              <a:t>Вектор скорости направлен по касательной к описываемой окружности</a:t>
            </a:r>
          </a:p>
        </p:txBody>
      </p:sp>
      <p:pic>
        <p:nvPicPr>
          <p:cNvPr id="12292" name="Picture 4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6013" y="1557338"/>
            <a:ext cx="2808287" cy="2571750"/>
          </a:xfrm>
          <a:noFill/>
        </p:spPr>
      </p:pic>
      <p:pic>
        <p:nvPicPr>
          <p:cNvPr id="12293" name="Picture 7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76825" y="1628775"/>
            <a:ext cx="3384550" cy="2532063"/>
          </a:xfrm>
          <a:noFill/>
        </p:spPr>
      </p:pic>
      <p:sp>
        <p:nvSpPr>
          <p:cNvPr id="7185" name="Line 17"/>
          <p:cNvSpPr>
            <a:spLocks noChangeShapeType="1"/>
          </p:cNvSpPr>
          <p:nvPr/>
        </p:nvSpPr>
        <p:spPr bwMode="auto">
          <a:xfrm flipH="1">
            <a:off x="1979613" y="2781300"/>
            <a:ext cx="504825" cy="647700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86" name="Line 18"/>
          <p:cNvSpPr>
            <a:spLocks noChangeShapeType="1"/>
          </p:cNvSpPr>
          <p:nvPr/>
        </p:nvSpPr>
        <p:spPr bwMode="auto">
          <a:xfrm flipV="1">
            <a:off x="7092950" y="3284538"/>
            <a:ext cx="863600" cy="288925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89" name="Line 21"/>
          <p:cNvSpPr>
            <a:spLocks noChangeShapeType="1"/>
          </p:cNvSpPr>
          <p:nvPr/>
        </p:nvSpPr>
        <p:spPr bwMode="auto">
          <a:xfrm flipH="1">
            <a:off x="2124075" y="3068638"/>
            <a:ext cx="215900" cy="647700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7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7" grpId="0" build="p"/>
      <p:bldP spid="7185" grpId="0" animBg="1"/>
      <p:bldP spid="7186" grpId="0" animBg="1"/>
      <p:bldP spid="718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000" smtClean="0"/>
              <a:t>Направление векторов скорости и ускорения</a:t>
            </a:r>
          </a:p>
        </p:txBody>
      </p:sp>
      <p:sp>
        <p:nvSpPr>
          <p:cNvPr id="35851" name="Rectangle 11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7847013" cy="41148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                       </a:t>
            </a:r>
            <a:r>
              <a:rPr lang="en-US" dirty="0" smtClean="0"/>
              <a:t>v</a:t>
            </a:r>
            <a:r>
              <a:rPr lang="en-US" baseline="-25000" dirty="0" smtClean="0"/>
              <a:t>1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baseline="-250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aseline="-25000" dirty="0" smtClean="0"/>
              <a:t>                                                </a:t>
            </a:r>
            <a:r>
              <a:rPr lang="en-US" dirty="0" smtClean="0"/>
              <a:t>v</a:t>
            </a:r>
            <a:r>
              <a:rPr lang="en-US" baseline="-25000" dirty="0" smtClean="0"/>
              <a:t>2                  </a:t>
            </a:r>
            <a:r>
              <a:rPr lang="en-US" dirty="0" smtClean="0"/>
              <a:t>a=</a:t>
            </a:r>
            <a:r>
              <a:rPr lang="ru-RU" dirty="0" smtClean="0"/>
              <a:t>(</a:t>
            </a:r>
            <a:r>
              <a:rPr lang="en-US" dirty="0" smtClean="0"/>
              <a:t>v</a:t>
            </a:r>
            <a:r>
              <a:rPr lang="en-US" baseline="-25000" dirty="0" smtClean="0"/>
              <a:t>2</a:t>
            </a:r>
            <a:r>
              <a:rPr lang="en-US" dirty="0" smtClean="0"/>
              <a:t>-v</a:t>
            </a:r>
            <a:r>
              <a:rPr lang="en-US" baseline="-25000" dirty="0" smtClean="0"/>
              <a:t>1</a:t>
            </a:r>
            <a:r>
              <a:rPr lang="ru-RU" dirty="0" smtClean="0"/>
              <a:t>)/</a:t>
            </a:r>
            <a:r>
              <a:rPr lang="en-US" dirty="0" smtClean="0"/>
              <a:t>t</a:t>
            </a:r>
            <a:endParaRPr lang="en-US" baseline="-250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aseline="-25000" dirty="0" smtClean="0"/>
              <a:t>                  </a:t>
            </a:r>
            <a:r>
              <a:rPr lang="en-US" dirty="0" smtClean="0"/>
              <a:t>R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 dirty="0" smtClean="0"/>
          </a:p>
          <a:p>
            <a:pPr eaLnBrk="1" hangingPunct="1">
              <a:lnSpc>
                <a:spcPct val="60000"/>
              </a:lnSpc>
              <a:buFontTx/>
              <a:buNone/>
            </a:pPr>
            <a:r>
              <a:rPr lang="en-US" sz="2400" dirty="0" smtClean="0"/>
              <a:t>                                                                    </a:t>
            </a:r>
            <a:r>
              <a:rPr lang="en-US" sz="3600" dirty="0" smtClean="0"/>
              <a:t>v</a:t>
            </a:r>
            <a:r>
              <a:rPr lang="en-US" sz="3600" baseline="30000" dirty="0" smtClean="0"/>
              <a:t>2</a:t>
            </a:r>
            <a:endParaRPr lang="en-US" sz="3600" dirty="0" smtClean="0"/>
          </a:p>
          <a:p>
            <a:pPr eaLnBrk="1" hangingPunct="1">
              <a:lnSpc>
                <a:spcPct val="60000"/>
              </a:lnSpc>
              <a:buFontTx/>
              <a:buNone/>
            </a:pPr>
            <a:r>
              <a:rPr lang="en-US" sz="3600" dirty="0" smtClean="0"/>
              <a:t>                                      a</a:t>
            </a:r>
            <a:r>
              <a:rPr lang="ru-RU" sz="3600" baseline="-25000" dirty="0" err="1" smtClean="0"/>
              <a:t>ц</a:t>
            </a:r>
            <a:r>
              <a:rPr lang="ru-RU" sz="3600" dirty="0" err="1" smtClean="0"/>
              <a:t>=</a:t>
            </a:r>
            <a:r>
              <a:rPr lang="en-US" sz="3600" dirty="0" smtClean="0"/>
              <a:t>                                                </a:t>
            </a:r>
          </a:p>
          <a:p>
            <a:pPr eaLnBrk="1" hangingPunct="1">
              <a:lnSpc>
                <a:spcPct val="60000"/>
              </a:lnSpc>
              <a:buFontTx/>
              <a:buNone/>
            </a:pPr>
            <a:r>
              <a:rPr lang="en-US" sz="3600" dirty="0" smtClean="0"/>
              <a:t>                                              R                        </a:t>
            </a:r>
            <a:r>
              <a:rPr lang="ru-RU" sz="3600" dirty="0" smtClean="0"/>
              <a:t>              </a:t>
            </a:r>
          </a:p>
          <a:p>
            <a:pPr eaLnBrk="1" hangingPunct="1">
              <a:lnSpc>
                <a:spcPct val="25000"/>
              </a:lnSpc>
              <a:buFontTx/>
              <a:buNone/>
            </a:pPr>
            <a:r>
              <a:rPr lang="ru-RU" sz="3600" dirty="0" smtClean="0"/>
              <a:t>                                            </a:t>
            </a:r>
          </a:p>
        </p:txBody>
      </p:sp>
      <p:sp>
        <p:nvSpPr>
          <p:cNvPr id="14340" name="Oval 4"/>
          <p:cNvSpPr>
            <a:spLocks noChangeArrowheads="1"/>
          </p:cNvSpPr>
          <p:nvPr/>
        </p:nvSpPr>
        <p:spPr bwMode="auto">
          <a:xfrm>
            <a:off x="827088" y="2636838"/>
            <a:ext cx="3384550" cy="331311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845" name="AutoShape 5"/>
          <p:cNvSpPr>
            <a:spLocks noChangeArrowheads="1"/>
          </p:cNvSpPr>
          <p:nvPr/>
        </p:nvSpPr>
        <p:spPr bwMode="auto">
          <a:xfrm>
            <a:off x="2484438" y="2492375"/>
            <a:ext cx="1943100" cy="215900"/>
          </a:xfrm>
          <a:prstGeom prst="rightArrow">
            <a:avLst>
              <a:gd name="adj1" fmla="val 50000"/>
              <a:gd name="adj2" fmla="val 225000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2" name="Line 6"/>
          <p:cNvSpPr>
            <a:spLocks noChangeShapeType="1"/>
          </p:cNvSpPr>
          <p:nvPr/>
        </p:nvSpPr>
        <p:spPr bwMode="auto">
          <a:xfrm>
            <a:off x="2484438" y="2636838"/>
            <a:ext cx="0" cy="1655762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47" name="AutoShape 7"/>
          <p:cNvSpPr>
            <a:spLocks noChangeArrowheads="1"/>
          </p:cNvSpPr>
          <p:nvPr/>
        </p:nvSpPr>
        <p:spPr bwMode="auto">
          <a:xfrm rot="2269777">
            <a:off x="3306763" y="3455988"/>
            <a:ext cx="1800225" cy="144462"/>
          </a:xfrm>
          <a:prstGeom prst="rightArrow">
            <a:avLst>
              <a:gd name="adj1" fmla="val 50000"/>
              <a:gd name="adj2" fmla="val 31154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848" name="AutoShape 8"/>
          <p:cNvSpPr>
            <a:spLocks noChangeArrowheads="1"/>
          </p:cNvSpPr>
          <p:nvPr/>
        </p:nvSpPr>
        <p:spPr bwMode="auto">
          <a:xfrm rot="10800000">
            <a:off x="2916238" y="4005263"/>
            <a:ext cx="1943100" cy="215900"/>
          </a:xfrm>
          <a:prstGeom prst="rightArrow">
            <a:avLst>
              <a:gd name="adj1" fmla="val 50000"/>
              <a:gd name="adj2" fmla="val 225000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850" name="AutoShape 10"/>
          <p:cNvSpPr>
            <a:spLocks noChangeArrowheads="1"/>
          </p:cNvSpPr>
          <p:nvPr/>
        </p:nvSpPr>
        <p:spPr bwMode="auto">
          <a:xfrm rot="1430241">
            <a:off x="3059113" y="2924175"/>
            <a:ext cx="217487" cy="1296988"/>
          </a:xfrm>
          <a:prstGeom prst="downArrow">
            <a:avLst>
              <a:gd name="adj1" fmla="val 50000"/>
              <a:gd name="adj2" fmla="val 149088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852" name="Line 12"/>
          <p:cNvSpPr>
            <a:spLocks noChangeShapeType="1"/>
          </p:cNvSpPr>
          <p:nvPr/>
        </p:nvSpPr>
        <p:spPr bwMode="auto">
          <a:xfrm>
            <a:off x="2214546" y="2071678"/>
            <a:ext cx="4333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5853" name="Line 13"/>
          <p:cNvSpPr>
            <a:spLocks noChangeShapeType="1"/>
          </p:cNvSpPr>
          <p:nvPr/>
        </p:nvSpPr>
        <p:spPr bwMode="auto">
          <a:xfrm>
            <a:off x="3714744" y="2857496"/>
            <a:ext cx="2889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5854" name="Line 14"/>
          <p:cNvSpPr>
            <a:spLocks noChangeShapeType="1"/>
          </p:cNvSpPr>
          <p:nvPr/>
        </p:nvSpPr>
        <p:spPr bwMode="auto">
          <a:xfrm>
            <a:off x="5715008" y="2857496"/>
            <a:ext cx="2159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5855" name="Line 15"/>
          <p:cNvSpPr>
            <a:spLocks noChangeShapeType="1"/>
          </p:cNvSpPr>
          <p:nvPr/>
        </p:nvSpPr>
        <p:spPr bwMode="auto">
          <a:xfrm>
            <a:off x="6143636" y="2857496"/>
            <a:ext cx="2159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5857" name="Line 17"/>
          <p:cNvSpPr>
            <a:spLocks noChangeShapeType="1"/>
          </p:cNvSpPr>
          <p:nvPr/>
        </p:nvSpPr>
        <p:spPr bwMode="auto">
          <a:xfrm>
            <a:off x="5357818" y="5143512"/>
            <a:ext cx="57626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63" name="Rectangle 23"/>
          <p:cNvSpPr>
            <a:spLocks noChangeArrowheads="1"/>
          </p:cNvSpPr>
          <p:nvPr/>
        </p:nvSpPr>
        <p:spPr bwMode="auto">
          <a:xfrm>
            <a:off x="4500562" y="4429132"/>
            <a:ext cx="2232025" cy="1944687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3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3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5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5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5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8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58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58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1" grpId="0" build="p"/>
      <p:bldP spid="35845" grpId="0" animBg="1"/>
      <p:bldP spid="35847" grpId="0" animBg="1"/>
      <p:bldP spid="35848" grpId="0" animBg="1"/>
      <p:bldP spid="35850" grpId="0" animBg="1"/>
      <p:bldP spid="35852" grpId="0" animBg="1"/>
      <p:bldP spid="35853" grpId="0" animBg="1"/>
      <p:bldP spid="35854" grpId="0" animBg="1"/>
      <p:bldP spid="35855" grpId="0" animBg="1"/>
      <p:bldP spid="35857" grpId="0" animBg="1"/>
      <p:bldP spid="3586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000" smtClean="0"/>
              <a:t>Характеристики движения по окружности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471988"/>
          </a:xfrm>
        </p:spPr>
        <p:txBody>
          <a:bodyPr/>
          <a:lstStyle/>
          <a:p>
            <a:pPr eaLnBrk="1" hangingPunct="1"/>
            <a:r>
              <a:rPr lang="ru-RU" smtClean="0"/>
              <a:t>Период- время одного полного оборота по окружности</a:t>
            </a:r>
          </a:p>
          <a:p>
            <a:pPr algn="ctr" eaLnBrk="1" hangingPunct="1"/>
            <a:r>
              <a:rPr lang="ru-RU" smtClean="0"/>
              <a:t>Т (с)</a:t>
            </a:r>
            <a:endParaRPr lang="en-US" smtClean="0"/>
          </a:p>
          <a:p>
            <a:pPr eaLnBrk="1" hangingPunct="1"/>
            <a:endParaRPr lang="en-US" smtClean="0"/>
          </a:p>
          <a:p>
            <a:pPr eaLnBrk="1" hangingPunct="1">
              <a:lnSpc>
                <a:spcPct val="30000"/>
              </a:lnSpc>
              <a:buFontTx/>
              <a:buNone/>
            </a:pPr>
            <a:r>
              <a:rPr lang="en-US" smtClean="0"/>
              <a:t>             t</a:t>
            </a:r>
            <a:endParaRPr lang="ru-RU" smtClean="0"/>
          </a:p>
          <a:p>
            <a:pPr eaLnBrk="1" hangingPunct="1">
              <a:lnSpc>
                <a:spcPct val="30000"/>
              </a:lnSpc>
            </a:pPr>
            <a:r>
              <a:rPr lang="ru-RU" smtClean="0"/>
              <a:t>Т = </a:t>
            </a:r>
            <a:endParaRPr lang="en-US" smtClean="0"/>
          </a:p>
          <a:p>
            <a:pPr eaLnBrk="1" hangingPunct="1">
              <a:lnSpc>
                <a:spcPct val="30000"/>
              </a:lnSpc>
              <a:buFontTx/>
              <a:buNone/>
            </a:pPr>
            <a:r>
              <a:rPr lang="en-US" smtClean="0"/>
              <a:t>             n</a:t>
            </a:r>
          </a:p>
          <a:p>
            <a:pPr eaLnBrk="1" hangingPunct="1">
              <a:lnSpc>
                <a:spcPct val="30000"/>
              </a:lnSpc>
              <a:buFontTx/>
              <a:buNone/>
            </a:pPr>
            <a:endParaRPr lang="en-US" smtClean="0"/>
          </a:p>
          <a:p>
            <a:pPr eaLnBrk="1" hangingPunct="1">
              <a:lnSpc>
                <a:spcPct val="30000"/>
              </a:lnSpc>
              <a:buFontTx/>
              <a:buNone/>
            </a:pPr>
            <a:endParaRPr lang="en-US" smtClean="0"/>
          </a:p>
          <a:p>
            <a:pPr eaLnBrk="1" hangingPunct="1">
              <a:lnSpc>
                <a:spcPct val="30000"/>
              </a:lnSpc>
              <a:buFontTx/>
              <a:buNone/>
            </a:pPr>
            <a:r>
              <a:rPr lang="en-US" smtClean="0"/>
              <a:t>t – </a:t>
            </a:r>
            <a:r>
              <a:rPr lang="ru-RU" smtClean="0"/>
              <a:t>время движения</a:t>
            </a:r>
          </a:p>
          <a:p>
            <a:pPr eaLnBrk="1" hangingPunct="1">
              <a:lnSpc>
                <a:spcPct val="30000"/>
              </a:lnSpc>
              <a:buFontTx/>
              <a:buNone/>
            </a:pPr>
            <a:endParaRPr lang="ru-RU" smtClean="0"/>
          </a:p>
          <a:p>
            <a:pPr eaLnBrk="1" hangingPunct="1">
              <a:lnSpc>
                <a:spcPct val="30000"/>
              </a:lnSpc>
              <a:buFontTx/>
              <a:buNone/>
            </a:pPr>
            <a:r>
              <a:rPr lang="en-US" smtClean="0"/>
              <a:t>n</a:t>
            </a:r>
            <a:r>
              <a:rPr lang="ru-RU" smtClean="0"/>
              <a:t> –</a:t>
            </a:r>
            <a:r>
              <a:rPr lang="en-US" smtClean="0"/>
              <a:t> </a:t>
            </a:r>
            <a:r>
              <a:rPr lang="ru-RU" smtClean="0"/>
              <a:t>число оборотов</a:t>
            </a:r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1835150" y="4508500"/>
            <a:ext cx="6492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5" name="Oval 5"/>
          <p:cNvSpPr>
            <a:spLocks noChangeArrowheads="1"/>
          </p:cNvSpPr>
          <p:nvPr/>
        </p:nvSpPr>
        <p:spPr bwMode="auto">
          <a:xfrm>
            <a:off x="5795963" y="4149725"/>
            <a:ext cx="2016125" cy="1943100"/>
          </a:xfrm>
          <a:prstGeom prst="ellipse">
            <a:avLst/>
          </a:prstGeom>
          <a:solidFill>
            <a:schemeClr val="folHlink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6516688" y="3860800"/>
            <a:ext cx="576262" cy="287338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400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C 0.069 0.0  0.125 0.07474  0.125 0.16682  C 0.125 0.25891  0.069 0.33364  0.0 0.33364  C -0.069 0.33364  -0.125 0.25891  -0.125 0.16682  C -0.125 0.07474  -0.069 0.0  0.0 0.0  Z" pathEditMode="relative" ptsTypes="">
                                      <p:cBhvr>
                                        <p:cTn id="6" dur="2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000" smtClean="0"/>
              <a:t>Характеристики движения по окружности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471988"/>
          </a:xfrm>
        </p:spPr>
        <p:txBody>
          <a:bodyPr/>
          <a:lstStyle/>
          <a:p>
            <a:pPr eaLnBrk="1" hangingPunct="1"/>
            <a:r>
              <a:rPr lang="ru-RU" smtClean="0"/>
              <a:t>Частота – число колебаний за единицу времени (секунду) по окружности</a:t>
            </a:r>
          </a:p>
          <a:p>
            <a:pPr algn="ctr" eaLnBrk="1" hangingPunct="1"/>
            <a:r>
              <a:rPr lang="he-IL" smtClean="0">
                <a:cs typeface="Times New Roman" pitchFamily="18" charset="0"/>
              </a:rPr>
              <a:t>ν</a:t>
            </a:r>
            <a:r>
              <a:rPr lang="ru-RU" smtClean="0"/>
              <a:t>(с</a:t>
            </a:r>
            <a:r>
              <a:rPr lang="ru-RU" baseline="30000" smtClean="0"/>
              <a:t>-1</a:t>
            </a:r>
            <a:r>
              <a:rPr lang="ru-RU" smtClean="0"/>
              <a:t>= Гц)</a:t>
            </a:r>
            <a:endParaRPr lang="en-US" smtClean="0"/>
          </a:p>
          <a:p>
            <a:pPr eaLnBrk="1" hangingPunct="1"/>
            <a:endParaRPr lang="en-US" smtClean="0"/>
          </a:p>
          <a:p>
            <a:pPr eaLnBrk="1" hangingPunct="1">
              <a:lnSpc>
                <a:spcPct val="30000"/>
              </a:lnSpc>
              <a:buFontTx/>
              <a:buNone/>
            </a:pPr>
            <a:r>
              <a:rPr lang="en-US" smtClean="0"/>
              <a:t>            n</a:t>
            </a:r>
            <a:endParaRPr lang="ru-RU" smtClean="0"/>
          </a:p>
          <a:p>
            <a:pPr eaLnBrk="1" hangingPunct="1">
              <a:lnSpc>
                <a:spcPct val="30000"/>
              </a:lnSpc>
            </a:pPr>
            <a:r>
              <a:rPr lang="he-IL" smtClean="0">
                <a:cs typeface="Times New Roman" pitchFamily="18" charset="0"/>
              </a:rPr>
              <a:t>ν</a:t>
            </a:r>
            <a:r>
              <a:rPr lang="ru-RU" smtClean="0"/>
              <a:t>= </a:t>
            </a:r>
            <a:endParaRPr lang="en-US" smtClean="0"/>
          </a:p>
          <a:p>
            <a:pPr eaLnBrk="1" hangingPunct="1">
              <a:lnSpc>
                <a:spcPct val="30000"/>
              </a:lnSpc>
              <a:buFontTx/>
              <a:buNone/>
            </a:pPr>
            <a:r>
              <a:rPr lang="en-US" smtClean="0"/>
              <a:t>            t</a:t>
            </a:r>
          </a:p>
          <a:p>
            <a:pPr eaLnBrk="1" hangingPunct="1">
              <a:lnSpc>
                <a:spcPct val="30000"/>
              </a:lnSpc>
              <a:buFontTx/>
              <a:buNone/>
            </a:pPr>
            <a:endParaRPr lang="en-US" smtClean="0"/>
          </a:p>
          <a:p>
            <a:pPr eaLnBrk="1" hangingPunct="1">
              <a:lnSpc>
                <a:spcPct val="30000"/>
              </a:lnSpc>
              <a:buFontTx/>
              <a:buNone/>
            </a:pPr>
            <a:endParaRPr lang="en-US" smtClean="0"/>
          </a:p>
          <a:p>
            <a:pPr eaLnBrk="1" hangingPunct="1">
              <a:lnSpc>
                <a:spcPct val="30000"/>
              </a:lnSpc>
              <a:buFontTx/>
              <a:buNone/>
            </a:pPr>
            <a:r>
              <a:rPr lang="en-US" smtClean="0"/>
              <a:t>t – </a:t>
            </a:r>
            <a:r>
              <a:rPr lang="ru-RU" smtClean="0"/>
              <a:t>время движения</a:t>
            </a:r>
          </a:p>
          <a:p>
            <a:pPr eaLnBrk="1" hangingPunct="1">
              <a:lnSpc>
                <a:spcPct val="30000"/>
              </a:lnSpc>
              <a:buFontTx/>
              <a:buNone/>
            </a:pPr>
            <a:endParaRPr lang="ru-RU" smtClean="0"/>
          </a:p>
          <a:p>
            <a:pPr eaLnBrk="1" hangingPunct="1">
              <a:lnSpc>
                <a:spcPct val="30000"/>
              </a:lnSpc>
              <a:buFontTx/>
              <a:buNone/>
            </a:pPr>
            <a:r>
              <a:rPr lang="en-US" smtClean="0"/>
              <a:t>n</a:t>
            </a:r>
            <a:r>
              <a:rPr lang="ru-RU" smtClean="0"/>
              <a:t> –</a:t>
            </a:r>
            <a:r>
              <a:rPr lang="en-US" smtClean="0"/>
              <a:t> </a:t>
            </a:r>
            <a:r>
              <a:rPr lang="ru-RU" smtClean="0"/>
              <a:t>число оборотов</a:t>
            </a:r>
          </a:p>
        </p:txBody>
      </p:sp>
      <p:sp>
        <p:nvSpPr>
          <p:cNvPr id="16388" name="Line 4"/>
          <p:cNvSpPr>
            <a:spLocks noChangeShapeType="1"/>
          </p:cNvSpPr>
          <p:nvPr/>
        </p:nvSpPr>
        <p:spPr bwMode="auto">
          <a:xfrm>
            <a:off x="1835150" y="4508500"/>
            <a:ext cx="6492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9" name="Oval 5"/>
          <p:cNvSpPr>
            <a:spLocks noChangeArrowheads="1"/>
          </p:cNvSpPr>
          <p:nvPr/>
        </p:nvSpPr>
        <p:spPr bwMode="auto">
          <a:xfrm>
            <a:off x="5795963" y="4149725"/>
            <a:ext cx="2016125" cy="2016125"/>
          </a:xfrm>
          <a:prstGeom prst="ellipse">
            <a:avLst/>
          </a:prstGeom>
          <a:solidFill>
            <a:schemeClr val="folHlink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6516688" y="3860800"/>
            <a:ext cx="576262" cy="287338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4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C 0.069 0.0  0.125 0.07474  0.125 0.16682  C 0.125 0.25891  0.069 0.33364  0.0 0.33364  C -0.069 0.33364  -0.125 0.25891  -0.125 0.16682  C -0.125 0.07474  -0.069 0.0  0.0 0.0  Z" pathEditMode="relative" ptsTypes="">
                                      <p:cBhvr>
                                        <p:cTn id="6" dur="2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Связь периода с частотой</a:t>
            </a:r>
            <a:br>
              <a:rPr lang="ru-RU" smtClean="0"/>
            </a:br>
            <a:endParaRPr lang="ru-RU" smtClean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685800" y="1981200"/>
            <a:ext cx="4457700" cy="4114800"/>
          </a:xfrm>
        </p:spPr>
        <p:txBody>
          <a:bodyPr/>
          <a:lstStyle/>
          <a:p>
            <a:pPr eaLnBrk="1" hangingPunct="1">
              <a:lnSpc>
                <a:spcPct val="30000"/>
              </a:lnSpc>
              <a:buFontTx/>
              <a:buNone/>
            </a:pPr>
            <a:endParaRPr lang="ru-RU" dirty="0" smtClean="0"/>
          </a:p>
          <a:p>
            <a:pPr eaLnBrk="1" hangingPunct="1">
              <a:lnSpc>
                <a:spcPct val="30000"/>
              </a:lnSpc>
              <a:buFontTx/>
              <a:buNone/>
            </a:pPr>
            <a:r>
              <a:rPr lang="ru-RU" dirty="0" smtClean="0"/>
              <a:t>  </a:t>
            </a:r>
          </a:p>
          <a:p>
            <a:pPr eaLnBrk="1" hangingPunct="1">
              <a:lnSpc>
                <a:spcPct val="30000"/>
              </a:lnSpc>
              <a:buFontTx/>
              <a:buNone/>
            </a:pPr>
            <a:r>
              <a:rPr lang="ru-RU" dirty="0" smtClean="0"/>
              <a:t>       </a:t>
            </a:r>
            <a:r>
              <a:rPr lang="en-US" b="1" dirty="0" smtClean="0"/>
              <a:t>t       </a:t>
            </a:r>
            <a:r>
              <a:rPr lang="ru-RU" b="1" dirty="0" smtClean="0"/>
              <a:t>  </a:t>
            </a:r>
            <a:r>
              <a:rPr lang="en-US" b="1" dirty="0" smtClean="0"/>
              <a:t>1</a:t>
            </a:r>
          </a:p>
          <a:p>
            <a:pPr eaLnBrk="1" hangingPunct="1">
              <a:lnSpc>
                <a:spcPct val="30000"/>
              </a:lnSpc>
              <a:buFontTx/>
              <a:buNone/>
            </a:pPr>
            <a:r>
              <a:rPr lang="en-US" b="1" dirty="0" smtClean="0"/>
              <a:t>T =        = </a:t>
            </a:r>
            <a:r>
              <a:rPr lang="ru-RU" b="1" dirty="0" smtClean="0"/>
              <a:t>      (с)</a:t>
            </a:r>
            <a:endParaRPr lang="en-US" b="1" dirty="0" smtClean="0"/>
          </a:p>
          <a:p>
            <a:pPr eaLnBrk="1" hangingPunct="1">
              <a:lnSpc>
                <a:spcPct val="30000"/>
              </a:lnSpc>
              <a:buFontTx/>
              <a:buNone/>
            </a:pPr>
            <a:r>
              <a:rPr lang="en-US" b="1" dirty="0" smtClean="0"/>
              <a:t>      n</a:t>
            </a:r>
            <a:r>
              <a:rPr lang="ru-RU" b="1" dirty="0" smtClean="0"/>
              <a:t>    </a:t>
            </a:r>
            <a:r>
              <a:rPr lang="en-US" b="1" dirty="0" smtClean="0"/>
              <a:t>   </a:t>
            </a:r>
            <a:r>
              <a:rPr lang="ru-RU" b="1" dirty="0" smtClean="0"/>
              <a:t>  </a:t>
            </a:r>
            <a:r>
              <a:rPr lang="he-IL" b="1" dirty="0" smtClean="0">
                <a:cs typeface="Times New Roman" pitchFamily="18" charset="0"/>
              </a:rPr>
              <a:t>ν</a:t>
            </a:r>
            <a:endParaRPr lang="ru-RU" b="1" dirty="0" smtClean="0">
              <a:cs typeface="Times New Roman" pitchFamily="18" charset="0"/>
            </a:endParaRPr>
          </a:p>
          <a:p>
            <a:pPr eaLnBrk="1" hangingPunct="1">
              <a:lnSpc>
                <a:spcPct val="30000"/>
              </a:lnSpc>
              <a:buFontTx/>
              <a:buNone/>
            </a:pPr>
            <a:endParaRPr lang="en-US" b="1" dirty="0" smtClean="0">
              <a:cs typeface="Times New Roman" pitchFamily="18" charset="0"/>
            </a:endParaRPr>
          </a:p>
          <a:p>
            <a:pPr eaLnBrk="1" hangingPunct="1">
              <a:lnSpc>
                <a:spcPct val="30000"/>
              </a:lnSpc>
              <a:buFontTx/>
              <a:buNone/>
            </a:pPr>
            <a:r>
              <a:rPr lang="en-US" b="1" dirty="0" smtClean="0">
                <a:cs typeface="Times New Roman" pitchFamily="18" charset="0"/>
              </a:rPr>
              <a:t>        n</a:t>
            </a:r>
            <a:r>
              <a:rPr lang="ru-RU" b="1" dirty="0" smtClean="0">
                <a:cs typeface="Times New Roman" pitchFamily="18" charset="0"/>
              </a:rPr>
              <a:t>       1</a:t>
            </a:r>
            <a:endParaRPr lang="en-US" b="1" dirty="0" smtClean="0">
              <a:cs typeface="Times New Roman" pitchFamily="18" charset="0"/>
            </a:endParaRPr>
          </a:p>
          <a:p>
            <a:pPr eaLnBrk="1" hangingPunct="1">
              <a:lnSpc>
                <a:spcPct val="30000"/>
              </a:lnSpc>
              <a:buFontTx/>
              <a:buNone/>
            </a:pPr>
            <a:r>
              <a:rPr lang="el-GR" b="1" dirty="0" smtClean="0">
                <a:cs typeface="Times New Roman" pitchFamily="18" charset="0"/>
              </a:rPr>
              <a:t>ν</a:t>
            </a:r>
            <a:r>
              <a:rPr lang="ru-RU" b="1" dirty="0" smtClean="0">
                <a:cs typeface="Times New Roman" pitchFamily="18" charset="0"/>
              </a:rPr>
              <a:t> </a:t>
            </a:r>
            <a:r>
              <a:rPr lang="en-US" b="1" dirty="0" smtClean="0">
                <a:cs typeface="Times New Roman" pitchFamily="18" charset="0"/>
              </a:rPr>
              <a:t>=        =</a:t>
            </a:r>
            <a:r>
              <a:rPr lang="ru-RU" b="1" dirty="0" smtClean="0">
                <a:cs typeface="Times New Roman" pitchFamily="18" charset="0"/>
              </a:rPr>
              <a:t>       </a:t>
            </a:r>
            <a:r>
              <a:rPr lang="ru-RU" b="1" dirty="0" smtClean="0"/>
              <a:t>(с</a:t>
            </a:r>
            <a:r>
              <a:rPr lang="ru-RU" b="1" baseline="30000" dirty="0" smtClean="0"/>
              <a:t>-1</a:t>
            </a:r>
            <a:r>
              <a:rPr lang="ru-RU" b="1" dirty="0" smtClean="0"/>
              <a:t>= Гц)</a:t>
            </a:r>
            <a:endParaRPr lang="en-US" b="1" dirty="0" smtClean="0">
              <a:cs typeface="Times New Roman" pitchFamily="18" charset="0"/>
            </a:endParaRPr>
          </a:p>
          <a:p>
            <a:pPr eaLnBrk="1" hangingPunct="1">
              <a:lnSpc>
                <a:spcPct val="30000"/>
              </a:lnSpc>
              <a:buFontTx/>
              <a:buNone/>
            </a:pPr>
            <a:r>
              <a:rPr lang="en-US" b="1" dirty="0" smtClean="0">
                <a:cs typeface="Times New Roman" pitchFamily="18" charset="0"/>
              </a:rPr>
              <a:t>        t        </a:t>
            </a:r>
            <a:r>
              <a:rPr lang="en-US" b="1" dirty="0" err="1" smtClean="0">
                <a:cs typeface="Times New Roman" pitchFamily="18" charset="0"/>
              </a:rPr>
              <a:t>T</a:t>
            </a:r>
            <a:endParaRPr lang="ru-RU" b="1" dirty="0" smtClean="0">
              <a:cs typeface="Times New Roman" pitchFamily="18" charset="0"/>
            </a:endParaRPr>
          </a:p>
          <a:p>
            <a:pPr>
              <a:buFontTx/>
              <a:buNone/>
            </a:pPr>
            <a:endParaRPr lang="ru-RU" dirty="0" smtClean="0"/>
          </a:p>
        </p:txBody>
      </p:sp>
      <p:sp>
        <p:nvSpPr>
          <p:cNvPr id="17412" name="Line 12"/>
          <p:cNvSpPr>
            <a:spLocks noChangeShapeType="1"/>
          </p:cNvSpPr>
          <p:nvPr/>
        </p:nvSpPr>
        <p:spPr bwMode="auto">
          <a:xfrm>
            <a:off x="1285852" y="2714620"/>
            <a:ext cx="5048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3" name="Line 12"/>
          <p:cNvSpPr>
            <a:spLocks noChangeShapeType="1"/>
          </p:cNvSpPr>
          <p:nvPr/>
        </p:nvSpPr>
        <p:spPr bwMode="auto">
          <a:xfrm>
            <a:off x="2214546" y="2714620"/>
            <a:ext cx="5048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4" name="Line 12"/>
          <p:cNvSpPr>
            <a:spLocks noChangeShapeType="1"/>
          </p:cNvSpPr>
          <p:nvPr/>
        </p:nvSpPr>
        <p:spPr bwMode="auto">
          <a:xfrm>
            <a:off x="1428750" y="3714750"/>
            <a:ext cx="5048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5" name="Line 12"/>
          <p:cNvSpPr>
            <a:spLocks noChangeShapeType="1"/>
          </p:cNvSpPr>
          <p:nvPr/>
        </p:nvSpPr>
        <p:spPr bwMode="auto">
          <a:xfrm>
            <a:off x="2214546" y="3714752"/>
            <a:ext cx="5048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Камень брошен вниз с высоты 85м со скоростью 8м/с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002060"/>
                </a:solidFill>
              </a:rPr>
              <a:t>Найти скорость через 3с</a:t>
            </a:r>
          </a:p>
          <a:p>
            <a:pPr>
              <a:buNone/>
            </a:pPr>
            <a:r>
              <a:rPr lang="ru-RU" sz="2800" dirty="0" smtClean="0"/>
              <a:t>       </a:t>
            </a:r>
            <a:r>
              <a:rPr lang="en-US" sz="2800" dirty="0" smtClean="0"/>
              <a:t>v = v</a:t>
            </a:r>
            <a:r>
              <a:rPr lang="en-US" sz="1400" dirty="0" smtClean="0"/>
              <a:t>0</a:t>
            </a:r>
            <a:r>
              <a:rPr lang="en-US" sz="2800" dirty="0" smtClean="0"/>
              <a:t> + </a:t>
            </a:r>
            <a:r>
              <a:rPr lang="en-US" sz="2800" dirty="0" err="1" smtClean="0"/>
              <a:t>gt</a:t>
            </a:r>
            <a:r>
              <a:rPr lang="en-US" sz="2800" dirty="0" smtClean="0"/>
              <a:t>        v(3) = 8 + 10</a:t>
            </a:r>
            <a:r>
              <a:rPr lang="en-US" sz="2800" dirty="0" smtClean="0">
                <a:latin typeface="Times New Roman"/>
                <a:cs typeface="Times New Roman"/>
              </a:rPr>
              <a:t>·</a:t>
            </a:r>
            <a:r>
              <a:rPr lang="en-US" sz="2800" dirty="0" smtClean="0">
                <a:cs typeface="Times New Roman" pitchFamily="18" charset="0"/>
              </a:rPr>
              <a:t>3 = 38</a:t>
            </a:r>
            <a:r>
              <a:rPr lang="ru-RU" sz="2800" dirty="0" smtClean="0">
                <a:cs typeface="Times New Roman" pitchFamily="18" charset="0"/>
              </a:rPr>
              <a:t>м/с</a:t>
            </a:r>
          </a:p>
          <a:p>
            <a:r>
              <a:rPr lang="ru-RU" sz="2800" i="1" dirty="0" smtClean="0">
                <a:solidFill>
                  <a:srgbClr val="002060"/>
                </a:solidFill>
              </a:rPr>
              <a:t>Найти координату через 3с</a:t>
            </a:r>
          </a:p>
          <a:p>
            <a:pPr>
              <a:buNone/>
            </a:pPr>
            <a:r>
              <a:rPr lang="ru-RU" sz="2800" dirty="0" smtClean="0"/>
              <a:t>      </a:t>
            </a:r>
            <a:r>
              <a:rPr lang="en-US" sz="2800" dirty="0" smtClean="0"/>
              <a:t>x=x</a:t>
            </a:r>
            <a:r>
              <a:rPr lang="en-US" sz="1400" dirty="0" smtClean="0"/>
              <a:t>0 </a:t>
            </a:r>
            <a:r>
              <a:rPr lang="en-US" sz="2800" dirty="0" smtClean="0"/>
              <a:t>–v</a:t>
            </a:r>
            <a:r>
              <a:rPr lang="en-US" sz="1400" dirty="0" smtClean="0"/>
              <a:t>0</a:t>
            </a:r>
            <a:r>
              <a:rPr lang="en-US" sz="2800" dirty="0" smtClean="0"/>
              <a:t>t – gt</a:t>
            </a:r>
            <a:r>
              <a:rPr lang="en-US" sz="2800" dirty="0" smtClean="0">
                <a:latin typeface="Times New Roman"/>
                <a:cs typeface="Times New Roman"/>
              </a:rPr>
              <a:t>²/</a:t>
            </a:r>
            <a:r>
              <a:rPr lang="en-US" sz="2800" dirty="0" smtClean="0">
                <a:cs typeface="Times New Roman"/>
              </a:rPr>
              <a:t>2      x = 85</a:t>
            </a:r>
            <a:r>
              <a:rPr lang="ru-RU" sz="2800" dirty="0" smtClean="0">
                <a:cs typeface="Times New Roman"/>
              </a:rPr>
              <a:t> </a:t>
            </a:r>
            <a:r>
              <a:rPr lang="en-US" sz="2800" dirty="0" smtClean="0">
                <a:cs typeface="Times New Roman"/>
              </a:rPr>
              <a:t>-</a:t>
            </a:r>
            <a:r>
              <a:rPr lang="ru-RU" sz="2800" dirty="0" smtClean="0">
                <a:cs typeface="Times New Roman"/>
              </a:rPr>
              <a:t> </a:t>
            </a:r>
            <a:r>
              <a:rPr lang="en-US" sz="2800" dirty="0" smtClean="0">
                <a:cs typeface="Times New Roman"/>
              </a:rPr>
              <a:t>8·3</a:t>
            </a:r>
            <a:r>
              <a:rPr lang="ru-RU" sz="2800" dirty="0" smtClean="0">
                <a:cs typeface="Times New Roman"/>
              </a:rPr>
              <a:t> </a:t>
            </a:r>
            <a:r>
              <a:rPr lang="en-US" sz="2800" dirty="0" smtClean="0">
                <a:cs typeface="Times New Roman"/>
              </a:rPr>
              <a:t>-</a:t>
            </a:r>
            <a:r>
              <a:rPr lang="ru-RU" sz="2800" dirty="0" smtClean="0">
                <a:cs typeface="Times New Roman"/>
              </a:rPr>
              <a:t> </a:t>
            </a:r>
            <a:r>
              <a:rPr lang="en-US" sz="2800" dirty="0" smtClean="0">
                <a:cs typeface="Times New Roman"/>
              </a:rPr>
              <a:t>10·9/2</a:t>
            </a:r>
            <a:r>
              <a:rPr lang="ru-RU" sz="2800" dirty="0" smtClean="0">
                <a:cs typeface="Times New Roman"/>
              </a:rPr>
              <a:t> </a:t>
            </a:r>
            <a:r>
              <a:rPr lang="en-US" sz="2800" dirty="0" smtClean="0">
                <a:cs typeface="Times New Roman"/>
              </a:rPr>
              <a:t>=</a:t>
            </a:r>
            <a:r>
              <a:rPr lang="ru-RU" sz="2800" dirty="0" smtClean="0">
                <a:cs typeface="Times New Roman"/>
              </a:rPr>
              <a:t> </a:t>
            </a:r>
            <a:r>
              <a:rPr lang="en-US" sz="2800" dirty="0" smtClean="0">
                <a:cs typeface="Times New Roman"/>
              </a:rPr>
              <a:t>16</a:t>
            </a:r>
            <a:r>
              <a:rPr lang="ru-RU" sz="2800" dirty="0" smtClean="0">
                <a:cs typeface="Times New Roman"/>
              </a:rPr>
              <a:t>м</a:t>
            </a:r>
          </a:p>
          <a:p>
            <a:r>
              <a:rPr lang="ru-RU" sz="2800" i="1" dirty="0" smtClean="0">
                <a:solidFill>
                  <a:srgbClr val="002060"/>
                </a:solidFill>
                <a:cs typeface="Times New Roman"/>
              </a:rPr>
              <a:t>Через сколько времени тело достигнет Земли</a:t>
            </a:r>
          </a:p>
          <a:p>
            <a:pPr>
              <a:buNone/>
            </a:pPr>
            <a:r>
              <a:rPr lang="ru-RU" sz="2800" dirty="0" smtClean="0">
                <a:cs typeface="Times New Roman"/>
              </a:rPr>
              <a:t>    </a:t>
            </a:r>
            <a:r>
              <a:rPr lang="en-US" sz="2800" dirty="0" smtClean="0">
                <a:cs typeface="Times New Roman"/>
              </a:rPr>
              <a:t>x=0    5t²+8t – 85 =0    D=441     t</a:t>
            </a:r>
            <a:r>
              <a:rPr lang="en-US" sz="1400" dirty="0" smtClean="0">
                <a:cs typeface="Times New Roman"/>
              </a:rPr>
              <a:t>1</a:t>
            </a:r>
            <a:r>
              <a:rPr lang="en-US" sz="2800" dirty="0" smtClean="0">
                <a:cs typeface="Times New Roman"/>
              </a:rPr>
              <a:t> = 3,4c    t</a:t>
            </a:r>
            <a:r>
              <a:rPr lang="en-US" sz="1400" dirty="0" smtClean="0">
                <a:cs typeface="Times New Roman"/>
              </a:rPr>
              <a:t>2</a:t>
            </a:r>
            <a:r>
              <a:rPr lang="en-US" sz="2800" dirty="0" smtClean="0">
                <a:cs typeface="Times New Roman"/>
              </a:rPr>
              <a:t> = -5c</a:t>
            </a:r>
          </a:p>
          <a:p>
            <a:r>
              <a:rPr lang="ru-RU" sz="2800" i="1" dirty="0" smtClean="0">
                <a:solidFill>
                  <a:srgbClr val="002060"/>
                </a:solidFill>
              </a:rPr>
              <a:t>С какой скоростью он ударится  о Землю</a:t>
            </a:r>
          </a:p>
          <a:p>
            <a:pPr>
              <a:buNone/>
            </a:pPr>
            <a:r>
              <a:rPr lang="ru-RU" sz="2800" dirty="0" smtClean="0"/>
              <a:t>   </a:t>
            </a:r>
            <a:r>
              <a:rPr lang="en-US" sz="2800" dirty="0" smtClean="0"/>
              <a:t>  v = v</a:t>
            </a:r>
            <a:r>
              <a:rPr lang="en-US" sz="1400" dirty="0" smtClean="0"/>
              <a:t>0</a:t>
            </a:r>
            <a:r>
              <a:rPr lang="en-US" sz="2800" dirty="0" smtClean="0"/>
              <a:t> + </a:t>
            </a:r>
            <a:r>
              <a:rPr lang="en-US" sz="2800" dirty="0" err="1" smtClean="0"/>
              <a:t>gt</a:t>
            </a:r>
            <a:r>
              <a:rPr lang="en-US" sz="2800" dirty="0" smtClean="0"/>
              <a:t>        v = 8 +10</a:t>
            </a:r>
            <a:r>
              <a:rPr lang="en-US" sz="2800" dirty="0" smtClean="0">
                <a:cs typeface="Times New Roman"/>
              </a:rPr>
              <a:t>·3,4 = 42</a:t>
            </a:r>
            <a:r>
              <a:rPr lang="ru-RU" sz="2800" dirty="0" smtClean="0">
                <a:cs typeface="Times New Roman"/>
              </a:rPr>
              <a:t>м/с</a:t>
            </a:r>
            <a:endParaRPr lang="ru-RU" sz="2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0800000" flipV="1">
            <a:off x="6929454" y="4214818"/>
            <a:ext cx="857256" cy="42862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Тело брошено вверх со скоростью 50м/с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002060"/>
                </a:solidFill>
              </a:rPr>
              <a:t>Найти скорость через 3с</a:t>
            </a:r>
          </a:p>
          <a:p>
            <a:pPr>
              <a:buNone/>
            </a:pPr>
            <a:r>
              <a:rPr lang="en-US" sz="2800" dirty="0" smtClean="0"/>
              <a:t>    v = v</a:t>
            </a:r>
            <a:r>
              <a:rPr lang="en-US" sz="1400" dirty="0" smtClean="0"/>
              <a:t>0</a:t>
            </a:r>
            <a:r>
              <a:rPr lang="en-US" sz="2800" dirty="0" smtClean="0"/>
              <a:t> – </a:t>
            </a:r>
            <a:r>
              <a:rPr lang="en-US" sz="2800" dirty="0" err="1" smtClean="0"/>
              <a:t>gt</a:t>
            </a:r>
            <a:r>
              <a:rPr lang="en-US" sz="2800" dirty="0" smtClean="0"/>
              <a:t>        v(3) = 50 – 10</a:t>
            </a:r>
            <a:r>
              <a:rPr lang="en-US" sz="2800" dirty="0" smtClean="0">
                <a:cs typeface="Times New Roman"/>
              </a:rPr>
              <a:t>·3= 20</a:t>
            </a:r>
            <a:r>
              <a:rPr lang="ru-RU" sz="2800" dirty="0" smtClean="0">
                <a:cs typeface="Times New Roman"/>
              </a:rPr>
              <a:t>м/с</a:t>
            </a:r>
          </a:p>
          <a:p>
            <a:r>
              <a:rPr lang="ru-RU" sz="2800" i="1" dirty="0" smtClean="0">
                <a:solidFill>
                  <a:srgbClr val="002060"/>
                </a:solidFill>
              </a:rPr>
              <a:t>На какой высоте будет тело через 3с</a:t>
            </a:r>
          </a:p>
          <a:p>
            <a:pPr>
              <a:buNone/>
            </a:pPr>
            <a:r>
              <a:rPr lang="ru-RU" sz="2800" dirty="0" smtClean="0"/>
              <a:t>     </a:t>
            </a:r>
            <a:r>
              <a:rPr lang="en-US" sz="2800" dirty="0" smtClean="0"/>
              <a:t>h=v</a:t>
            </a:r>
            <a:r>
              <a:rPr lang="en-US" sz="1400" dirty="0" smtClean="0"/>
              <a:t>0</a:t>
            </a:r>
            <a:r>
              <a:rPr lang="en-US" sz="2800" dirty="0" smtClean="0"/>
              <a:t>t – gt</a:t>
            </a:r>
            <a:r>
              <a:rPr lang="en-US" sz="2800" dirty="0" smtClean="0">
                <a:cs typeface="Times New Roman"/>
              </a:rPr>
              <a:t>²/2      h(3) = 50·3 – 10·9/2=105</a:t>
            </a:r>
            <a:r>
              <a:rPr lang="ru-RU" sz="2800" dirty="0" smtClean="0">
                <a:cs typeface="Times New Roman"/>
              </a:rPr>
              <a:t>м</a:t>
            </a:r>
          </a:p>
          <a:p>
            <a:r>
              <a:rPr lang="ru-RU" sz="2800" i="1" dirty="0" smtClean="0">
                <a:solidFill>
                  <a:srgbClr val="002060"/>
                </a:solidFill>
                <a:cs typeface="Times New Roman"/>
              </a:rPr>
              <a:t>Через сколько времени достигнет  высоты 80м</a:t>
            </a:r>
          </a:p>
          <a:p>
            <a:pPr>
              <a:buNone/>
            </a:pPr>
            <a:r>
              <a:rPr lang="ru-RU" sz="2800" dirty="0" smtClean="0">
                <a:cs typeface="Times New Roman"/>
              </a:rPr>
              <a:t>   </a:t>
            </a:r>
            <a:r>
              <a:rPr lang="en-US" sz="2800" dirty="0" smtClean="0">
                <a:cs typeface="Times New Roman"/>
              </a:rPr>
              <a:t>h=80       80=50t – 5t² </a:t>
            </a:r>
            <a:r>
              <a:rPr lang="ru-RU" sz="2800" dirty="0" smtClean="0">
                <a:cs typeface="Times New Roman"/>
              </a:rPr>
              <a:t> </a:t>
            </a:r>
            <a:r>
              <a:rPr lang="en-US" sz="2800" dirty="0" smtClean="0">
                <a:cs typeface="Times New Roman"/>
              </a:rPr>
              <a:t>   t² - 10t +16=0 </a:t>
            </a:r>
            <a:r>
              <a:rPr lang="ru-RU" sz="2800" dirty="0" smtClean="0">
                <a:cs typeface="Times New Roman"/>
              </a:rPr>
              <a:t> </a:t>
            </a:r>
            <a:r>
              <a:rPr lang="en-US" sz="2800" dirty="0" smtClean="0">
                <a:cs typeface="Times New Roman"/>
              </a:rPr>
              <a:t>  t</a:t>
            </a:r>
            <a:r>
              <a:rPr lang="en-US" sz="1400" dirty="0" smtClean="0">
                <a:cs typeface="Times New Roman"/>
              </a:rPr>
              <a:t>1</a:t>
            </a:r>
            <a:r>
              <a:rPr lang="en-US" sz="2800" dirty="0" smtClean="0">
                <a:cs typeface="Times New Roman"/>
              </a:rPr>
              <a:t>=2c   t</a:t>
            </a:r>
            <a:r>
              <a:rPr lang="en-US" sz="1400" dirty="0" smtClean="0">
                <a:cs typeface="Times New Roman"/>
              </a:rPr>
              <a:t>2</a:t>
            </a:r>
            <a:r>
              <a:rPr lang="en-US" sz="2800" dirty="0" smtClean="0">
                <a:cs typeface="Times New Roman"/>
              </a:rPr>
              <a:t>=8c</a:t>
            </a:r>
          </a:p>
          <a:p>
            <a:r>
              <a:rPr lang="ru-RU" sz="2800" i="1" dirty="0" smtClean="0">
                <a:solidFill>
                  <a:srgbClr val="002060"/>
                </a:solidFill>
              </a:rPr>
              <a:t>На какую максимальную высоту поднимется</a:t>
            </a:r>
          </a:p>
          <a:p>
            <a:pPr>
              <a:buNone/>
            </a:pPr>
            <a:r>
              <a:rPr lang="ru-RU" sz="2800" dirty="0" smtClean="0"/>
              <a:t>    </a:t>
            </a:r>
            <a:r>
              <a:rPr lang="en-US" sz="2800" dirty="0" smtClean="0"/>
              <a:t>h=v</a:t>
            </a:r>
            <a:r>
              <a:rPr lang="en-US" sz="1400" dirty="0" smtClean="0"/>
              <a:t>0</a:t>
            </a:r>
            <a:r>
              <a:rPr lang="en-US" sz="2800" dirty="0" smtClean="0">
                <a:cs typeface="Times New Roman"/>
              </a:rPr>
              <a:t>²/2g      </a:t>
            </a:r>
            <a:r>
              <a:rPr lang="ru-RU" sz="2800" dirty="0" smtClean="0">
                <a:cs typeface="Times New Roman"/>
              </a:rPr>
              <a:t>  </a:t>
            </a:r>
            <a:r>
              <a:rPr lang="en-US" sz="2800" dirty="0" smtClean="0">
                <a:cs typeface="Times New Roman"/>
              </a:rPr>
              <a:t> h=50²:20=125</a:t>
            </a:r>
            <a:r>
              <a:rPr lang="ru-RU" sz="2800" dirty="0" smtClean="0">
                <a:cs typeface="Times New Roman"/>
              </a:rPr>
              <a:t>м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803796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en-US" sz="6600" b="1" dirty="0" smtClean="0">
                <a:solidFill>
                  <a:srgbClr val="7030A0"/>
                </a:solidFill>
                <a:latin typeface="Monotype Corsiva" pitchFamily="66" charset="0"/>
                <a:cs typeface="Arial" pitchFamily="34" charset="0"/>
              </a:rPr>
              <a:t>01</a:t>
            </a:r>
            <a:r>
              <a:rPr lang="ru-RU" sz="6600" b="1" dirty="0" smtClean="0">
                <a:solidFill>
                  <a:srgbClr val="7030A0"/>
                </a:solidFill>
                <a:latin typeface="Monotype Corsiva" pitchFamily="66" charset="0"/>
                <a:cs typeface="Arial" pitchFamily="34" charset="0"/>
              </a:rPr>
              <a:t>.</a:t>
            </a:r>
            <a:r>
              <a:rPr lang="en-US" sz="6600" b="1" dirty="0" smtClean="0">
                <a:solidFill>
                  <a:srgbClr val="7030A0"/>
                </a:solidFill>
                <a:latin typeface="Monotype Corsiva" pitchFamily="66" charset="0"/>
                <a:cs typeface="Arial" pitchFamily="34" charset="0"/>
              </a:rPr>
              <a:t>10</a:t>
            </a:r>
            <a:r>
              <a:rPr lang="ru-RU" sz="6600" b="1" dirty="0" smtClean="0">
                <a:solidFill>
                  <a:srgbClr val="7030A0"/>
                </a:solidFill>
                <a:latin typeface="Monotype Corsiva" pitchFamily="66" charset="0"/>
                <a:cs typeface="Arial" pitchFamily="34" charset="0"/>
              </a:rPr>
              <a:t>.1</a:t>
            </a:r>
            <a:r>
              <a:rPr lang="en-US" sz="6600" b="1" dirty="0" smtClean="0">
                <a:solidFill>
                  <a:srgbClr val="7030A0"/>
                </a:solidFill>
                <a:latin typeface="Monotype Corsiva" pitchFamily="66" charset="0"/>
                <a:cs typeface="Arial" pitchFamily="34" charset="0"/>
              </a:rPr>
              <a:t>4</a:t>
            </a:r>
            <a:r>
              <a:rPr lang="ru-RU" sz="6600" b="1" dirty="0" smtClean="0">
                <a:solidFill>
                  <a:srgbClr val="7030A0"/>
                </a:solidFill>
                <a:latin typeface="Monotype Corsiva" pitchFamily="66" charset="0"/>
                <a:cs typeface="Arial" pitchFamily="34" charset="0"/>
              </a:rPr>
              <a:t>.</a:t>
            </a:r>
          </a:p>
          <a:p>
            <a:pPr algn="ctr">
              <a:buNone/>
            </a:pPr>
            <a:r>
              <a:rPr lang="ru-RU" sz="6600" b="1" dirty="0" smtClean="0">
                <a:solidFill>
                  <a:srgbClr val="7030A0"/>
                </a:solidFill>
                <a:latin typeface="Monotype Corsiva" pitchFamily="66" charset="0"/>
                <a:cs typeface="Arial" pitchFamily="34" charset="0"/>
              </a:rPr>
              <a:t>Свободное падение. Равномерное движение точки по окружности.</a:t>
            </a:r>
          </a:p>
          <a:p>
            <a:endParaRPr lang="ru-RU" sz="4000" b="1" dirty="0" smtClean="0">
              <a:solidFill>
                <a:srgbClr val="7030A0"/>
              </a:solidFill>
              <a:latin typeface="Monotype Corsiva" pitchFamily="66" charset="0"/>
              <a:cs typeface="Arial" pitchFamily="34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</a:p>
          <a:p>
            <a:endParaRPr lang="ru-RU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3143240" y="2643182"/>
            <a:ext cx="541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500166" y="257174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8429652" y="135729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  <a:solidFill>
            <a:srgbClr val="FFFF0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ЗАДАЧА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/>
          </a:bodyPr>
          <a:lstStyle/>
          <a:p>
            <a:r>
              <a:rPr lang="ru-RU" dirty="0" smtClean="0"/>
              <a:t>Тело брошено вверх со скоростью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en-US" dirty="0" smtClean="0"/>
              <a:t>(</a:t>
            </a:r>
            <a:r>
              <a:rPr lang="en-US" b="1" dirty="0" smtClean="0">
                <a:solidFill>
                  <a:srgbClr val="00B050"/>
                </a:solidFill>
              </a:rPr>
              <a:t>I</a:t>
            </a:r>
            <a:r>
              <a:rPr lang="en-US" dirty="0" smtClean="0"/>
              <a:t>) </a:t>
            </a:r>
            <a:r>
              <a:rPr lang="ru-RU" dirty="0" smtClean="0"/>
              <a:t>30м/с    </a:t>
            </a:r>
            <a:r>
              <a:rPr lang="en-US" dirty="0" smtClean="0"/>
              <a:t>(</a:t>
            </a:r>
            <a:r>
              <a:rPr lang="en-US" b="1" dirty="0" smtClean="0">
                <a:solidFill>
                  <a:srgbClr val="00B050"/>
                </a:solidFill>
              </a:rPr>
              <a:t>II</a:t>
            </a:r>
            <a:r>
              <a:rPr lang="en-US" dirty="0" smtClean="0"/>
              <a:t>)</a:t>
            </a:r>
            <a:r>
              <a:rPr lang="ru-RU" dirty="0" smtClean="0"/>
              <a:t> 25м/с   </a:t>
            </a:r>
            <a:r>
              <a:rPr lang="en-US" dirty="0" smtClean="0"/>
              <a:t>(</a:t>
            </a:r>
            <a:r>
              <a:rPr lang="en-US" b="1" dirty="0" smtClean="0">
                <a:solidFill>
                  <a:srgbClr val="00B050"/>
                </a:solidFill>
              </a:rPr>
              <a:t>III</a:t>
            </a:r>
            <a:r>
              <a:rPr lang="en-US" dirty="0" smtClean="0"/>
              <a:t>)</a:t>
            </a:r>
            <a:r>
              <a:rPr lang="ru-RU" dirty="0" smtClean="0"/>
              <a:t> 40м/с      </a:t>
            </a:r>
            <a:r>
              <a:rPr lang="en-US" dirty="0" smtClean="0"/>
              <a:t>(</a:t>
            </a:r>
            <a:r>
              <a:rPr lang="en-US" b="1" dirty="0" smtClean="0">
                <a:solidFill>
                  <a:srgbClr val="00B050"/>
                </a:solidFill>
              </a:rPr>
              <a:t>IV</a:t>
            </a:r>
            <a:r>
              <a:rPr lang="en-US" dirty="0" smtClean="0"/>
              <a:t>)</a:t>
            </a:r>
            <a:r>
              <a:rPr lang="ru-RU" dirty="0" smtClean="0"/>
              <a:t> 60м/с</a:t>
            </a:r>
            <a:endParaRPr lang="en-US" dirty="0" smtClean="0"/>
          </a:p>
          <a:p>
            <a:pPr marL="514350" indent="-514350">
              <a:buAutoNum type="arabicPeriod"/>
            </a:pPr>
            <a:r>
              <a:rPr lang="ru-RU" dirty="0" smtClean="0"/>
              <a:t>Какова скорость через 2с?</a:t>
            </a:r>
          </a:p>
          <a:p>
            <a:pPr marL="514350" indent="-514350">
              <a:buAutoNum type="arabicPeriod"/>
            </a:pPr>
            <a:r>
              <a:rPr lang="ru-RU" dirty="0" smtClean="0"/>
              <a:t>На какой высоте окажется тело через 2с?</a:t>
            </a:r>
          </a:p>
          <a:p>
            <a:pPr marL="514350" indent="-514350">
              <a:buAutoNum type="arabicPeriod"/>
            </a:pPr>
            <a:r>
              <a:rPr lang="ru-RU" dirty="0" smtClean="0"/>
              <a:t>На какую наибольшую высоту поднимется</a:t>
            </a:r>
          </a:p>
          <a:p>
            <a:pPr marL="514350" indent="-514350">
              <a:buAutoNum type="arabicPeriod"/>
            </a:pPr>
            <a:r>
              <a:rPr lang="ru-RU" dirty="0" smtClean="0"/>
              <a:t>Через сколько времени достигнет высоты 20м?</a:t>
            </a:r>
          </a:p>
          <a:p>
            <a:pPr marL="514350" indent="-514350">
              <a:buAutoNum type="arabicPeriod"/>
            </a:pPr>
            <a:r>
              <a:rPr lang="ru-RU" dirty="0" smtClean="0"/>
              <a:t>Сколько времени будет тело находиться в полете?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7188" y="500063"/>
            <a:ext cx="5214937" cy="5903912"/>
          </a:xfrm>
        </p:spPr>
        <p:txBody>
          <a:bodyPr/>
          <a:lstStyle/>
          <a:p>
            <a:pPr eaLnBrk="1" hangingPunct="1">
              <a:lnSpc>
                <a:spcPct val="30000"/>
              </a:lnSpc>
              <a:buFontTx/>
              <a:buNone/>
            </a:pPr>
            <a:endParaRPr lang="ru-RU" sz="2800" smtClean="0"/>
          </a:p>
          <a:p>
            <a:pPr eaLnBrk="1" hangingPunct="1">
              <a:lnSpc>
                <a:spcPct val="30000"/>
              </a:lnSpc>
              <a:buFontTx/>
              <a:buNone/>
            </a:pPr>
            <a:endParaRPr lang="ru-RU" sz="2800" smtClean="0"/>
          </a:p>
          <a:p>
            <a:pPr eaLnBrk="1" hangingPunct="1">
              <a:lnSpc>
                <a:spcPct val="30000"/>
              </a:lnSpc>
              <a:buFontTx/>
              <a:buNone/>
            </a:pPr>
            <a:endParaRPr lang="ru-RU" sz="2800" b="1" smtClean="0">
              <a:cs typeface="Times New Roman" pitchFamily="18" charset="0"/>
            </a:endParaRPr>
          </a:p>
          <a:p>
            <a:pPr eaLnBrk="1" hangingPunct="1">
              <a:lnSpc>
                <a:spcPct val="30000"/>
              </a:lnSpc>
              <a:buFontTx/>
              <a:buNone/>
            </a:pPr>
            <a:endParaRPr lang="ru-RU" sz="2800" smtClean="0">
              <a:solidFill>
                <a:schemeClr val="accent2"/>
              </a:solidFill>
              <a:cs typeface="Times New Roman" pitchFamily="18" charset="0"/>
            </a:endParaRPr>
          </a:p>
          <a:p>
            <a:pPr eaLnBrk="1" hangingPunct="1">
              <a:lnSpc>
                <a:spcPct val="30000"/>
              </a:lnSpc>
              <a:buFontTx/>
              <a:buNone/>
            </a:pPr>
            <a:r>
              <a:rPr lang="ru-RU" smtClean="0">
                <a:solidFill>
                  <a:schemeClr val="accent2"/>
                </a:solidFill>
                <a:cs typeface="Times New Roman" pitchFamily="18" charset="0"/>
              </a:rPr>
              <a:t>Задача</a:t>
            </a:r>
          </a:p>
          <a:p>
            <a:pPr eaLnBrk="1" hangingPunct="1">
              <a:buFontTx/>
              <a:buNone/>
            </a:pPr>
            <a:r>
              <a:rPr lang="ru-RU" sz="2800" smtClean="0">
                <a:cs typeface="Times New Roman" pitchFamily="18" charset="0"/>
              </a:rPr>
              <a:t> На арене цирка лошадь скачет с такой скоростью, что за 1 минуту обегает 2 круга. Радиус арены равен 6,5 м. Определите период и частоту вращения , скорость и центростремительное ускорение        </a:t>
            </a:r>
            <a:endParaRPr lang="en-US" sz="2800" smtClean="0"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he-IL" sz="2800" smtClean="0">
              <a:cs typeface="Times New Roman" pitchFamily="18" charset="0"/>
            </a:endParaRPr>
          </a:p>
          <a:p>
            <a:pPr eaLnBrk="1" hangingPunct="1">
              <a:lnSpc>
                <a:spcPct val="30000"/>
              </a:lnSpc>
              <a:buFontTx/>
              <a:buNone/>
            </a:pPr>
            <a:endParaRPr lang="en-US" sz="2800" smtClean="0"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sz="2800" smtClean="0"/>
          </a:p>
        </p:txBody>
      </p:sp>
      <p:pic>
        <p:nvPicPr>
          <p:cNvPr id="18435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508625" y="2997200"/>
            <a:ext cx="3443288" cy="2794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04813"/>
            <a:ext cx="8172450" cy="6167437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  <a:defRPr/>
            </a:pPr>
            <a:r>
              <a:rPr lang="ru-RU" b="1" i="1" dirty="0" smtClean="0">
                <a:solidFill>
                  <a:schemeClr val="accent6"/>
                </a:solidFill>
              </a:rPr>
              <a:t>Проверим</a:t>
            </a:r>
          </a:p>
          <a:p>
            <a:pPr eaLnBrk="1" hangingPunct="1">
              <a:buFontTx/>
              <a:buNone/>
              <a:defRPr/>
            </a:pPr>
            <a:r>
              <a:rPr lang="ru-RU" b="1" i="1" dirty="0" smtClean="0"/>
              <a:t>Дано           СИ          Решение</a:t>
            </a:r>
            <a:endParaRPr lang="ru-RU" dirty="0" smtClean="0"/>
          </a:p>
          <a:p>
            <a:pPr eaLnBrk="1" hangingPunct="1">
              <a:buFontTx/>
              <a:buNone/>
              <a:defRPr/>
            </a:pPr>
            <a:r>
              <a:rPr lang="en-US" dirty="0" smtClean="0"/>
              <a:t>t=   </a:t>
            </a:r>
            <a:r>
              <a:rPr lang="ru-RU" dirty="0" smtClean="0"/>
              <a:t>1 мин</a:t>
            </a:r>
            <a:r>
              <a:rPr lang="en-US" dirty="0" smtClean="0"/>
              <a:t>   </a:t>
            </a:r>
            <a:r>
              <a:rPr lang="ru-RU" dirty="0" smtClean="0"/>
              <a:t>60 с</a:t>
            </a:r>
            <a:r>
              <a:rPr lang="en-US" dirty="0" smtClean="0"/>
              <a:t>      </a:t>
            </a:r>
            <a:r>
              <a:rPr lang="en-US" sz="2800" dirty="0" smtClean="0"/>
              <a:t>T=     =  60c :2=30c       </a:t>
            </a:r>
          </a:p>
          <a:p>
            <a:pPr eaLnBrk="1" hangingPunct="1">
              <a:buFontTx/>
              <a:buNone/>
              <a:defRPr/>
            </a:pPr>
            <a:r>
              <a:rPr lang="en-US" sz="2800" dirty="0" smtClean="0"/>
              <a:t>n=</a:t>
            </a:r>
            <a:r>
              <a:rPr lang="ru-RU" sz="2800" dirty="0" smtClean="0"/>
              <a:t>2</a:t>
            </a:r>
          </a:p>
          <a:p>
            <a:pPr eaLnBrk="1" hangingPunct="1">
              <a:buFontTx/>
              <a:buNone/>
              <a:defRPr/>
            </a:pPr>
            <a:r>
              <a:rPr lang="en-US" sz="2800" dirty="0" smtClean="0"/>
              <a:t>                                       </a:t>
            </a:r>
            <a:r>
              <a:rPr lang="el-GR" sz="2800" dirty="0" smtClean="0"/>
              <a:t>ν</a:t>
            </a:r>
            <a:r>
              <a:rPr lang="en-US" sz="2800" dirty="0" smtClean="0"/>
              <a:t> =     = 2:60c=0,</a:t>
            </a:r>
            <a:r>
              <a:rPr lang="ru-RU" sz="2800" dirty="0" smtClean="0"/>
              <a:t>0</a:t>
            </a:r>
            <a:r>
              <a:rPr lang="en-US" sz="2800" dirty="0" smtClean="0"/>
              <a:t>33 </a:t>
            </a:r>
            <a:r>
              <a:rPr lang="ru-RU" sz="2800" dirty="0" smtClean="0"/>
              <a:t>Гц</a:t>
            </a:r>
            <a:endParaRPr lang="en-US" sz="2800" dirty="0" smtClean="0"/>
          </a:p>
          <a:p>
            <a:pPr eaLnBrk="1" hangingPunct="1">
              <a:buFontTx/>
              <a:buNone/>
              <a:defRPr/>
            </a:pPr>
            <a:r>
              <a:rPr lang="en-US" sz="2800" dirty="0" smtClean="0"/>
              <a:t>T-</a:t>
            </a:r>
            <a:r>
              <a:rPr lang="ru-RU" sz="2800" dirty="0" smtClean="0"/>
              <a:t>?</a:t>
            </a:r>
            <a:endParaRPr lang="en-US" sz="2800" dirty="0" smtClean="0"/>
          </a:p>
          <a:p>
            <a:pPr eaLnBrk="1" hangingPunct="1">
              <a:buFontTx/>
              <a:buNone/>
              <a:defRPr/>
            </a:pPr>
            <a:r>
              <a:rPr lang="he-IL" sz="2800" dirty="0" smtClean="0">
                <a:cs typeface="Times New Roman" pitchFamily="18" charset="0"/>
              </a:rPr>
              <a:t>ν</a:t>
            </a:r>
            <a:r>
              <a:rPr lang="ru-RU" sz="2800" dirty="0" smtClean="0">
                <a:cs typeface="Times New Roman" pitchFamily="18" charset="0"/>
              </a:rPr>
              <a:t>=?    </a:t>
            </a:r>
          </a:p>
          <a:p>
            <a:pPr eaLnBrk="1" hangingPunct="1">
              <a:buFontTx/>
              <a:buNone/>
              <a:defRPr/>
            </a:pPr>
            <a:r>
              <a:rPr lang="en-US" sz="2800" dirty="0" smtClean="0">
                <a:cs typeface="Times New Roman" pitchFamily="18" charset="0"/>
              </a:rPr>
              <a:t>v=</a:t>
            </a:r>
            <a:r>
              <a:rPr lang="ru-RU" sz="2800" dirty="0" smtClean="0">
                <a:cs typeface="Times New Roman" pitchFamily="18" charset="0"/>
              </a:rPr>
              <a:t>?</a:t>
            </a:r>
          </a:p>
          <a:p>
            <a:pPr eaLnBrk="1" hangingPunct="1">
              <a:buFontTx/>
              <a:buNone/>
              <a:defRPr/>
            </a:pPr>
            <a:r>
              <a:rPr lang="ru-RU" sz="2800" dirty="0" err="1" smtClean="0">
                <a:cs typeface="Times New Roman" pitchFamily="18" charset="0"/>
              </a:rPr>
              <a:t>а=</a:t>
            </a:r>
            <a:r>
              <a:rPr lang="ru-RU" sz="2800" dirty="0" smtClean="0">
                <a:cs typeface="Times New Roman" pitchFamily="18" charset="0"/>
              </a:rPr>
              <a:t>?                             =2·3,14·6,5м·0,033Гц= 1,35м/с</a:t>
            </a:r>
          </a:p>
          <a:p>
            <a:pPr eaLnBrk="1" hangingPunct="1">
              <a:buFontTx/>
              <a:buNone/>
              <a:defRPr/>
            </a:pPr>
            <a:endParaRPr lang="ru-RU" sz="2800" dirty="0" smtClean="0">
              <a:cs typeface="Times New Roman" pitchFamily="18" charset="0"/>
            </a:endParaRPr>
          </a:p>
          <a:p>
            <a:pPr eaLnBrk="1" hangingPunct="1">
              <a:buFontTx/>
              <a:buNone/>
              <a:defRPr/>
            </a:pPr>
            <a:r>
              <a:rPr lang="ru-RU" sz="2800" dirty="0" smtClean="0">
                <a:cs typeface="Times New Roman" pitchFamily="18" charset="0"/>
              </a:rPr>
              <a:t>                                                               =0,285 м/с2</a:t>
            </a:r>
            <a:br>
              <a:rPr lang="ru-RU" sz="2800" dirty="0" smtClean="0">
                <a:cs typeface="Times New Roman" pitchFamily="18" charset="0"/>
              </a:rPr>
            </a:br>
            <a:r>
              <a:rPr lang="ru-RU" sz="2800" dirty="0" smtClean="0">
                <a:cs typeface="Times New Roman" pitchFamily="18" charset="0"/>
              </a:rPr>
              <a:t>                                </a:t>
            </a:r>
            <a:endParaRPr lang="en-US" sz="2800" dirty="0" smtClean="0">
              <a:cs typeface="Times New Roman" pitchFamily="18" charset="0"/>
            </a:endParaRPr>
          </a:p>
          <a:p>
            <a:pPr eaLnBrk="1" hangingPunct="1">
              <a:buFontTx/>
              <a:buNone/>
              <a:defRPr/>
            </a:pPr>
            <a:endParaRPr lang="ru-RU" dirty="0" smtClean="0">
              <a:cs typeface="Times New Roman" pitchFamily="18" charset="0"/>
            </a:endParaRPr>
          </a:p>
        </p:txBody>
      </p:sp>
      <p:sp>
        <p:nvSpPr>
          <p:cNvPr id="19459" name="Line 4"/>
          <p:cNvSpPr>
            <a:spLocks noChangeShapeType="1"/>
          </p:cNvSpPr>
          <p:nvPr/>
        </p:nvSpPr>
        <p:spPr bwMode="auto">
          <a:xfrm>
            <a:off x="571500" y="3214688"/>
            <a:ext cx="19446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0" name="Line 5"/>
          <p:cNvSpPr>
            <a:spLocks noChangeShapeType="1"/>
          </p:cNvSpPr>
          <p:nvPr/>
        </p:nvSpPr>
        <p:spPr bwMode="auto">
          <a:xfrm>
            <a:off x="2571750" y="1143000"/>
            <a:ext cx="0" cy="5214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857242" y="3786172"/>
            <a:ext cx="51435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9463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1357298"/>
            <a:ext cx="21431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4" name="Rectangle 7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9466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2357430"/>
            <a:ext cx="195262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7" name="Rectangle 10"/>
          <p:cNvSpPr>
            <a:spLocks noChangeArrowheads="1"/>
          </p:cNvSpPr>
          <p:nvPr/>
        </p:nvSpPr>
        <p:spPr bwMode="auto">
          <a:xfrm>
            <a:off x="0" y="819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9469" name="Picture 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63" y="3643313"/>
            <a:ext cx="4097337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7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9471" name="Picture 1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5000636"/>
            <a:ext cx="22256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</a:t>
            </a:r>
            <a:r>
              <a:rPr lang="ru-RU" smtClean="0"/>
              <a:t>для </a:t>
            </a:r>
            <a:r>
              <a:rPr lang="ru-RU" smtClean="0"/>
              <a:t>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1</a:t>
            </a:r>
            <a:r>
              <a:rPr lang="ru-RU" dirty="0" smtClean="0"/>
              <a:t>. </a:t>
            </a:r>
            <a:r>
              <a:rPr lang="ru-RU" dirty="0" smtClean="0"/>
              <a:t>Автомобиль движется со скорость 72 км/ч. Определите ускорение автомобиля, если через 20 с он остановится.</a:t>
            </a:r>
          </a:p>
          <a:p>
            <a:r>
              <a:rPr lang="ru-RU" dirty="0"/>
              <a:t>2</a:t>
            </a:r>
            <a:r>
              <a:rPr lang="ru-RU" dirty="0" smtClean="0"/>
              <a:t>. </a:t>
            </a:r>
            <a:r>
              <a:rPr lang="ru-RU" dirty="0" smtClean="0"/>
              <a:t>За какое время автомобиль, двигаясь из состояния покоя с ускорением 0,6 м/с</a:t>
            </a:r>
            <a:r>
              <a:rPr lang="ru-RU" baseline="30000" dirty="0" smtClean="0"/>
              <a:t>2</a:t>
            </a:r>
            <a:r>
              <a:rPr lang="ru-RU" dirty="0" smtClean="0"/>
              <a:t>, пройдет 30 м?</a:t>
            </a:r>
          </a:p>
          <a:p>
            <a:r>
              <a:rPr lang="ru-RU" dirty="0"/>
              <a:t>3</a:t>
            </a:r>
            <a:r>
              <a:rPr lang="ru-RU" dirty="0" smtClean="0"/>
              <a:t>. </a:t>
            </a:r>
            <a:r>
              <a:rPr lang="ru-RU" dirty="0" smtClean="0"/>
              <a:t>Троллейбус трогается с места с ускорением 1,2 м/с</a:t>
            </a:r>
            <a:r>
              <a:rPr lang="ru-RU" baseline="30000" dirty="0" smtClean="0"/>
              <a:t>2</a:t>
            </a:r>
            <a:r>
              <a:rPr lang="ru-RU" dirty="0" smtClean="0"/>
              <a:t>. Какую скорость приобретает троллейбус за 10 с?</a:t>
            </a:r>
          </a:p>
          <a:p>
            <a:r>
              <a:rPr lang="ru-RU" dirty="0"/>
              <a:t>4</a:t>
            </a:r>
            <a:r>
              <a:rPr lang="ru-RU" dirty="0" smtClean="0"/>
              <a:t>. </a:t>
            </a:r>
            <a:r>
              <a:rPr lang="ru-RU" dirty="0" smtClean="0"/>
              <a:t>Рассчитайте ускорение поезда, движущегося со скоростью 18 км/ч, если он, начав торможение, останавливается в течение 10 с.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/>
              <a:t>Самостоятельная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/>
          </a:bodyPr>
          <a:lstStyle/>
          <a:p>
            <a:r>
              <a:rPr lang="ru-RU" sz="2200" b="1" dirty="0" smtClean="0"/>
              <a:t>В-1</a:t>
            </a:r>
          </a:p>
          <a:p>
            <a:pPr marL="514350" indent="-514350">
              <a:buAutoNum type="arabicPeriod"/>
            </a:pPr>
            <a:r>
              <a:rPr lang="ru-RU" sz="2200" b="1" dirty="0" smtClean="0"/>
              <a:t>Уравнение для вычисления координаты точки при равномерном прямолинейном движении …</a:t>
            </a:r>
          </a:p>
          <a:p>
            <a:pPr marL="514350" indent="-514350">
              <a:buAutoNum type="arabicPeriod"/>
            </a:pPr>
            <a:r>
              <a:rPr lang="ru-RU" sz="2200" b="1" dirty="0" smtClean="0"/>
              <a:t>Формулу для вычисления скорости при равномерном прямолинейном движении …</a:t>
            </a:r>
          </a:p>
          <a:p>
            <a:pPr marL="514350" indent="-514350">
              <a:buAutoNum type="arabicPeriod"/>
            </a:pPr>
            <a:r>
              <a:rPr lang="ru-RU" sz="2200" b="1" dirty="0" smtClean="0"/>
              <a:t>График зависимости скорости от времени равномерном прямолинейном движении …</a:t>
            </a:r>
          </a:p>
          <a:p>
            <a:r>
              <a:rPr lang="ru-RU" sz="2200" b="1" dirty="0" smtClean="0"/>
              <a:t>В-2</a:t>
            </a:r>
          </a:p>
          <a:p>
            <a:pPr marL="514350" indent="-514350">
              <a:buAutoNum type="arabicPeriod"/>
            </a:pPr>
            <a:r>
              <a:rPr lang="ru-RU" sz="2200" b="1" dirty="0" smtClean="0"/>
              <a:t>Уравнение для вычисления координаты точки при равноускоренном прямолинейном движении …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z="2200" b="1" dirty="0" smtClean="0"/>
              <a:t>Формулу для вычисления скорости при равноускоренном прямолинейном движении …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z="2200" b="1" dirty="0" smtClean="0"/>
              <a:t>График зависимости скорости от времени равноускоренном прямолинейном движении …</a:t>
            </a:r>
          </a:p>
          <a:p>
            <a:pPr marL="514350" indent="-514350">
              <a:buNone/>
            </a:pPr>
            <a:endParaRPr lang="ru-RU" sz="2200" b="1" dirty="0" smtClean="0"/>
          </a:p>
          <a:p>
            <a:pPr marL="514350" indent="-514350">
              <a:buFont typeface="Arial" pitchFamily="34" charset="0"/>
              <a:buAutoNum type="arabicPeriod"/>
            </a:pPr>
            <a:endParaRPr lang="ru-RU" sz="2200" b="1" dirty="0" smtClean="0"/>
          </a:p>
          <a:p>
            <a:pPr marL="514350" indent="-514350">
              <a:buFont typeface="Arial" pitchFamily="34" charset="0"/>
              <a:buAutoNum type="arabicPeriod"/>
            </a:pPr>
            <a:endParaRPr lang="ru-RU" sz="2200" b="1" dirty="0" smtClean="0"/>
          </a:p>
          <a:p>
            <a:pPr marL="514350" indent="-514350">
              <a:buAutoNum type="arabicPeriod"/>
            </a:pPr>
            <a:endParaRPr lang="ru-RU" sz="2200" b="1" dirty="0" smtClean="0"/>
          </a:p>
          <a:p>
            <a:pPr marL="514350" indent="-514350">
              <a:buAutoNum type="arabicPeriod"/>
            </a:pPr>
            <a:endParaRPr lang="ru-RU" sz="2200" b="1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ЗАДАЧА (устно)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Определить вид  движения  и знак ускорения</a:t>
            </a:r>
          </a:p>
          <a:p>
            <a:pPr>
              <a:buNone/>
            </a:pPr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 flipH="1" flipV="1">
            <a:off x="142844" y="2928934"/>
            <a:ext cx="157163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928662" y="3714752"/>
            <a:ext cx="221457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357818" y="3714752"/>
            <a:ext cx="221457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928662" y="6072206"/>
            <a:ext cx="221457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429256" y="6000768"/>
            <a:ext cx="221457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 flipH="1" flipV="1">
            <a:off x="4572794" y="2928140"/>
            <a:ext cx="157163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 flipH="1" flipV="1">
            <a:off x="4644232" y="5214156"/>
            <a:ext cx="157163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 flipH="1" flipV="1">
            <a:off x="143638" y="5285594"/>
            <a:ext cx="157163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928662" y="3500438"/>
            <a:ext cx="2071702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928662" y="3071810"/>
            <a:ext cx="2071702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928662" y="2857496"/>
            <a:ext cx="2071702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928662" y="2643182"/>
            <a:ext cx="2071702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928662" y="2428868"/>
            <a:ext cx="2071702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928662" y="2214554"/>
            <a:ext cx="2071702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357818" y="2571744"/>
            <a:ext cx="2071702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357818" y="2857496"/>
            <a:ext cx="2071702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357818" y="3143248"/>
            <a:ext cx="2071702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357818" y="3429000"/>
            <a:ext cx="2071702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928662" y="3286124"/>
            <a:ext cx="2071702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928662" y="5500702"/>
            <a:ext cx="2071702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928662" y="5786454"/>
            <a:ext cx="2071702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429256" y="4714884"/>
            <a:ext cx="2071702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5429256" y="4929198"/>
            <a:ext cx="2071702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5429256" y="5143512"/>
            <a:ext cx="2071702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5429256" y="5357826"/>
            <a:ext cx="2071702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5429256" y="5572140"/>
            <a:ext cx="2071702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5429256" y="5786454"/>
            <a:ext cx="2071702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928662" y="4643446"/>
            <a:ext cx="2071702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928662" y="4929198"/>
            <a:ext cx="2071702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928662" y="5214950"/>
            <a:ext cx="2071702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5357818" y="2285992"/>
            <a:ext cx="2071702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>
            <a:off x="392877" y="2964653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607985" y="2963859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5400000">
            <a:off x="822299" y="2963859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>
            <a:off x="6323025" y="2963859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5400000">
            <a:off x="6037273" y="2963859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5751521" y="2963859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5465769" y="2963859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5400000">
            <a:off x="5180017" y="2963859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5400000">
            <a:off x="4894265" y="2963859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1036613" y="2963859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5400000">
            <a:off x="2179621" y="5321313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1893869" y="5321313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5400000">
            <a:off x="1608117" y="5321313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5400000">
            <a:off x="1322365" y="5321313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>
            <a:off x="1036613" y="5321313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5400000">
            <a:off x="750861" y="5321313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>
            <a:off x="465109" y="5321313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>
            <a:off x="1250927" y="2963859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5400000">
            <a:off x="6108711" y="5249875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5400000">
            <a:off x="5822959" y="5249875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5400000">
            <a:off x="5537207" y="5249875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rot="5400000">
            <a:off x="5251455" y="5249875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rot="5400000">
            <a:off x="4965703" y="5249875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rot="5400000">
            <a:off x="1679555" y="2963859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rot="5400000">
            <a:off x="1465241" y="2963859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rot="5400000">
            <a:off x="6394463" y="5249875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rot="5400000">
            <a:off x="2108183" y="2963859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rot="5400000">
            <a:off x="1893869" y="2963859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5400000">
            <a:off x="6680215" y="5249875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rot="5400000">
            <a:off x="6608777" y="2963859"/>
            <a:ext cx="1500198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928662" y="2643182"/>
            <a:ext cx="642942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rot="16200000" flipH="1">
            <a:off x="1357290" y="2857496"/>
            <a:ext cx="857256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V="1">
            <a:off x="2000232" y="3071810"/>
            <a:ext cx="857256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rot="16200000" flipH="1">
            <a:off x="5072066" y="2571744"/>
            <a:ext cx="1143008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>
            <a:off x="5929322" y="3429000"/>
            <a:ext cx="857256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rot="5400000" flipH="1" flipV="1">
            <a:off x="6786578" y="2857496"/>
            <a:ext cx="571504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rot="5400000" flipH="1" flipV="1">
            <a:off x="785786" y="4786322"/>
            <a:ext cx="857256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>
            <a:off x="1500166" y="4643446"/>
            <a:ext cx="285752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 rot="16200000" flipH="1">
            <a:off x="1785918" y="4643446"/>
            <a:ext cx="1143008" cy="11430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rot="5400000" flipH="1" flipV="1">
            <a:off x="5286380" y="4857760"/>
            <a:ext cx="857256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>
            <a:off x="6000760" y="4714884"/>
            <a:ext cx="857256" cy="64294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>
            <a:off x="6858016" y="5357826"/>
            <a:ext cx="571504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642910" y="2214554"/>
            <a:ext cx="3241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v</a:t>
            </a:r>
            <a:endParaRPr lang="ru-RU" sz="2400" dirty="0"/>
          </a:p>
        </p:txBody>
      </p:sp>
      <p:sp>
        <p:nvSpPr>
          <p:cNvPr id="95" name="TextBox 94"/>
          <p:cNvSpPr txBox="1"/>
          <p:nvPr/>
        </p:nvSpPr>
        <p:spPr>
          <a:xfrm>
            <a:off x="5000628" y="2071678"/>
            <a:ext cx="3241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v</a:t>
            </a:r>
            <a:endParaRPr lang="ru-RU" sz="2400" dirty="0"/>
          </a:p>
        </p:txBody>
      </p:sp>
      <p:sp>
        <p:nvSpPr>
          <p:cNvPr id="96" name="TextBox 95"/>
          <p:cNvSpPr txBox="1"/>
          <p:nvPr/>
        </p:nvSpPr>
        <p:spPr>
          <a:xfrm>
            <a:off x="571472" y="4357694"/>
            <a:ext cx="3241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v</a:t>
            </a:r>
            <a:endParaRPr lang="ru-RU" sz="2400" dirty="0"/>
          </a:p>
        </p:txBody>
      </p:sp>
      <p:sp>
        <p:nvSpPr>
          <p:cNvPr id="97" name="TextBox 96"/>
          <p:cNvSpPr txBox="1"/>
          <p:nvPr/>
        </p:nvSpPr>
        <p:spPr>
          <a:xfrm>
            <a:off x="5072066" y="4286256"/>
            <a:ext cx="3241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v</a:t>
            </a:r>
            <a:endParaRPr lang="ru-RU" sz="2400" dirty="0"/>
          </a:p>
        </p:txBody>
      </p:sp>
      <p:sp>
        <p:nvSpPr>
          <p:cNvPr id="98" name="TextBox 97"/>
          <p:cNvSpPr txBox="1"/>
          <p:nvPr/>
        </p:nvSpPr>
        <p:spPr>
          <a:xfrm>
            <a:off x="3143240" y="3643314"/>
            <a:ext cx="2872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</a:t>
            </a:r>
            <a:endParaRPr lang="ru-RU" sz="2400" dirty="0"/>
          </a:p>
        </p:txBody>
      </p:sp>
      <p:sp>
        <p:nvSpPr>
          <p:cNvPr id="99" name="TextBox 98"/>
          <p:cNvSpPr txBox="1"/>
          <p:nvPr/>
        </p:nvSpPr>
        <p:spPr>
          <a:xfrm>
            <a:off x="3143240" y="5929330"/>
            <a:ext cx="2872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</a:t>
            </a:r>
            <a:endParaRPr lang="ru-RU" sz="2400" dirty="0"/>
          </a:p>
        </p:txBody>
      </p:sp>
      <p:sp>
        <p:nvSpPr>
          <p:cNvPr id="100" name="TextBox 99"/>
          <p:cNvSpPr txBox="1"/>
          <p:nvPr/>
        </p:nvSpPr>
        <p:spPr>
          <a:xfrm>
            <a:off x="7572396" y="5857892"/>
            <a:ext cx="2872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</a:t>
            </a:r>
            <a:endParaRPr lang="ru-RU" sz="2400" dirty="0"/>
          </a:p>
        </p:txBody>
      </p:sp>
      <p:sp>
        <p:nvSpPr>
          <p:cNvPr id="101" name="TextBox 100"/>
          <p:cNvSpPr txBox="1"/>
          <p:nvPr/>
        </p:nvSpPr>
        <p:spPr>
          <a:xfrm>
            <a:off x="7572396" y="3643314"/>
            <a:ext cx="2872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</a:t>
            </a:r>
            <a:endParaRPr lang="ru-RU" sz="2400" dirty="0"/>
          </a:p>
        </p:txBody>
      </p:sp>
      <p:sp>
        <p:nvSpPr>
          <p:cNvPr id="102" name="TextBox 101"/>
          <p:cNvSpPr txBox="1"/>
          <p:nvPr/>
        </p:nvSpPr>
        <p:spPr>
          <a:xfrm>
            <a:off x="642910" y="357187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0</a:t>
            </a:r>
            <a:endParaRPr lang="ru-RU" sz="2400" dirty="0"/>
          </a:p>
        </p:txBody>
      </p:sp>
      <p:sp>
        <p:nvSpPr>
          <p:cNvPr id="103" name="TextBox 102"/>
          <p:cNvSpPr txBox="1"/>
          <p:nvPr/>
        </p:nvSpPr>
        <p:spPr>
          <a:xfrm>
            <a:off x="642910" y="592933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0</a:t>
            </a:r>
            <a:endParaRPr lang="ru-RU" sz="2400" dirty="0"/>
          </a:p>
        </p:txBody>
      </p:sp>
      <p:sp>
        <p:nvSpPr>
          <p:cNvPr id="104" name="TextBox 103"/>
          <p:cNvSpPr txBox="1"/>
          <p:nvPr/>
        </p:nvSpPr>
        <p:spPr>
          <a:xfrm>
            <a:off x="5143504" y="5786454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0</a:t>
            </a:r>
            <a:endParaRPr lang="ru-RU" sz="2400" dirty="0"/>
          </a:p>
        </p:txBody>
      </p:sp>
      <p:sp>
        <p:nvSpPr>
          <p:cNvPr id="105" name="TextBox 104"/>
          <p:cNvSpPr txBox="1"/>
          <p:nvPr/>
        </p:nvSpPr>
        <p:spPr>
          <a:xfrm>
            <a:off x="5000628" y="350043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0</a:t>
            </a:r>
            <a:endParaRPr lang="ru-RU" sz="2400" dirty="0"/>
          </a:p>
        </p:txBody>
      </p:sp>
      <p:sp>
        <p:nvSpPr>
          <p:cNvPr id="106" name="TextBox 105"/>
          <p:cNvSpPr txBox="1"/>
          <p:nvPr/>
        </p:nvSpPr>
        <p:spPr>
          <a:xfrm>
            <a:off x="1142976" y="3643314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2</a:t>
            </a:r>
            <a:endParaRPr lang="ru-RU" sz="2400" dirty="0"/>
          </a:p>
        </p:txBody>
      </p:sp>
      <p:sp>
        <p:nvSpPr>
          <p:cNvPr id="107" name="TextBox 106"/>
          <p:cNvSpPr txBox="1"/>
          <p:nvPr/>
        </p:nvSpPr>
        <p:spPr>
          <a:xfrm>
            <a:off x="642910" y="307181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2</a:t>
            </a:r>
            <a:endParaRPr lang="ru-RU" sz="2400" dirty="0"/>
          </a:p>
        </p:txBody>
      </p:sp>
      <p:sp>
        <p:nvSpPr>
          <p:cNvPr id="108" name="TextBox 107"/>
          <p:cNvSpPr txBox="1"/>
          <p:nvPr/>
        </p:nvSpPr>
        <p:spPr>
          <a:xfrm>
            <a:off x="642910" y="521495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2</a:t>
            </a:r>
            <a:endParaRPr lang="ru-RU" sz="2400" dirty="0"/>
          </a:p>
        </p:txBody>
      </p:sp>
      <p:sp>
        <p:nvSpPr>
          <p:cNvPr id="109" name="TextBox 108"/>
          <p:cNvSpPr txBox="1"/>
          <p:nvPr/>
        </p:nvSpPr>
        <p:spPr>
          <a:xfrm>
            <a:off x="1357290" y="600076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2</a:t>
            </a:r>
            <a:endParaRPr lang="ru-RU" sz="2400" dirty="0"/>
          </a:p>
        </p:txBody>
      </p:sp>
      <p:sp>
        <p:nvSpPr>
          <p:cNvPr id="110" name="TextBox 109"/>
          <p:cNvSpPr txBox="1"/>
          <p:nvPr/>
        </p:nvSpPr>
        <p:spPr>
          <a:xfrm>
            <a:off x="5072066" y="528638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2</a:t>
            </a:r>
            <a:endParaRPr lang="ru-RU" sz="2400" dirty="0"/>
          </a:p>
        </p:txBody>
      </p:sp>
      <p:sp>
        <p:nvSpPr>
          <p:cNvPr id="111" name="TextBox 110"/>
          <p:cNvSpPr txBox="1"/>
          <p:nvPr/>
        </p:nvSpPr>
        <p:spPr>
          <a:xfrm>
            <a:off x="5857884" y="592933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2</a:t>
            </a:r>
            <a:endParaRPr lang="ru-RU" sz="2400" dirty="0"/>
          </a:p>
        </p:txBody>
      </p:sp>
      <p:sp>
        <p:nvSpPr>
          <p:cNvPr id="112" name="TextBox 111"/>
          <p:cNvSpPr txBox="1"/>
          <p:nvPr/>
        </p:nvSpPr>
        <p:spPr>
          <a:xfrm>
            <a:off x="5715008" y="3643314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2</a:t>
            </a:r>
            <a:endParaRPr lang="ru-RU" sz="2400" dirty="0"/>
          </a:p>
        </p:txBody>
      </p:sp>
      <p:sp>
        <p:nvSpPr>
          <p:cNvPr id="113" name="TextBox 112"/>
          <p:cNvSpPr txBox="1"/>
          <p:nvPr/>
        </p:nvSpPr>
        <p:spPr>
          <a:xfrm>
            <a:off x="5000628" y="2928934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2</a:t>
            </a:r>
            <a:endParaRPr lang="ru-RU" sz="2400" dirty="0"/>
          </a:p>
        </p:txBody>
      </p:sp>
      <p:sp>
        <p:nvSpPr>
          <p:cNvPr id="114" name="TextBox 113"/>
          <p:cNvSpPr txBox="1"/>
          <p:nvPr/>
        </p:nvSpPr>
        <p:spPr>
          <a:xfrm>
            <a:off x="3000364" y="2143116"/>
            <a:ext cx="214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I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7429520" y="2143116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II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3000364" y="4500570"/>
            <a:ext cx="4299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III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7429520" y="4357694"/>
            <a:ext cx="4491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IV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Свободным падением </a:t>
            </a:r>
            <a:r>
              <a:rPr lang="ru-RU" i="1" dirty="0" smtClean="0"/>
              <a:t>называется движение тел под действием силы тяжести без учета сопротивления воздуха.</a:t>
            </a:r>
          </a:p>
          <a:p>
            <a:r>
              <a:rPr lang="ru-RU" b="1" i="1" dirty="0" smtClean="0">
                <a:solidFill>
                  <a:srgbClr val="7030A0"/>
                </a:solidFill>
              </a:rPr>
              <a:t>Принцип Галилея</a:t>
            </a:r>
            <a:r>
              <a:rPr lang="ru-RU" i="1" dirty="0" smtClean="0"/>
              <a:t>: вблизи поверхности Земли все тела падают с одинаковым ускорением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УСКОРЕНИИЕ    СВОБОДНОГО ПАДЕНИЯ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b="1" dirty="0" smtClean="0">
                <a:solidFill>
                  <a:srgbClr val="002060"/>
                </a:solidFill>
              </a:rPr>
              <a:t>g = 9</a:t>
            </a:r>
            <a:r>
              <a:rPr lang="ru-RU" b="1" dirty="0" smtClean="0">
                <a:solidFill>
                  <a:srgbClr val="002060"/>
                </a:solidFill>
              </a:rPr>
              <a:t>,8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≈ 10м/с²</a:t>
            </a:r>
          </a:p>
          <a:p>
            <a:pPr marL="514350" indent="-514350">
              <a:buAutoNum type="arabicParenR"/>
            </a:pPr>
            <a:r>
              <a:rPr lang="ru-RU" dirty="0" smtClean="0">
                <a:solidFill>
                  <a:srgbClr val="00B050"/>
                </a:solidFill>
                <a:latin typeface="Times New Roman"/>
                <a:cs typeface="Times New Roman"/>
              </a:rPr>
              <a:t>Направлено</a:t>
            </a:r>
            <a:r>
              <a:rPr lang="ru-RU" dirty="0" smtClean="0">
                <a:latin typeface="Times New Roman"/>
                <a:cs typeface="Times New Roman"/>
              </a:rPr>
              <a:t> всегда вниз</a:t>
            </a:r>
          </a:p>
          <a:p>
            <a:pPr marL="514350" indent="-514350">
              <a:buAutoNum type="arabicParenR"/>
            </a:pPr>
            <a:r>
              <a:rPr lang="ru-RU" dirty="0" smtClean="0">
                <a:latin typeface="Times New Roman"/>
                <a:cs typeface="Times New Roman"/>
              </a:rPr>
              <a:t>Величина ускорения </a:t>
            </a:r>
            <a:r>
              <a:rPr lang="ru-RU" dirty="0" smtClean="0">
                <a:solidFill>
                  <a:srgbClr val="00B050"/>
                </a:solidFill>
                <a:latin typeface="Times New Roman"/>
                <a:cs typeface="Times New Roman"/>
              </a:rPr>
              <a:t>зависит</a:t>
            </a:r>
            <a:r>
              <a:rPr lang="ru-RU" dirty="0" smtClean="0">
                <a:latin typeface="Times New Roman"/>
                <a:cs typeface="Times New Roman"/>
              </a:rPr>
              <a:t>:</a:t>
            </a:r>
          </a:p>
          <a:p>
            <a:pPr marL="514350" indent="-514350">
              <a:buNone/>
            </a:pPr>
            <a:r>
              <a:rPr lang="ru-RU" dirty="0" smtClean="0">
                <a:latin typeface="Times New Roman"/>
                <a:cs typeface="Times New Roman"/>
              </a:rPr>
              <a:t>     а) от географической </a:t>
            </a:r>
            <a:r>
              <a:rPr lang="ru-RU" dirty="0" smtClean="0">
                <a:solidFill>
                  <a:srgbClr val="0070C0"/>
                </a:solidFill>
                <a:latin typeface="Times New Roman"/>
                <a:cs typeface="Times New Roman"/>
              </a:rPr>
              <a:t>широты</a:t>
            </a:r>
            <a:r>
              <a:rPr lang="ru-RU" dirty="0" smtClean="0">
                <a:latin typeface="Times New Roman"/>
                <a:cs typeface="Times New Roman"/>
              </a:rPr>
              <a:t> (9,78÷9,83)</a:t>
            </a:r>
          </a:p>
          <a:p>
            <a:pPr marL="514350" indent="-514350">
              <a:buNone/>
            </a:pPr>
            <a:r>
              <a:rPr lang="ru-RU" dirty="0" smtClean="0">
                <a:latin typeface="Times New Roman"/>
                <a:cs typeface="Times New Roman"/>
              </a:rPr>
              <a:t>     б) от </a:t>
            </a:r>
            <a:r>
              <a:rPr lang="ru-RU" dirty="0" smtClean="0">
                <a:solidFill>
                  <a:srgbClr val="0070C0"/>
                </a:solidFill>
                <a:latin typeface="Times New Roman"/>
                <a:cs typeface="Times New Roman"/>
              </a:rPr>
              <a:t>высоты</a:t>
            </a:r>
            <a:r>
              <a:rPr lang="ru-RU" dirty="0" smtClean="0">
                <a:latin typeface="Times New Roman"/>
                <a:cs typeface="Times New Roman"/>
              </a:rPr>
              <a:t> над поверхностью Земли</a:t>
            </a:r>
          </a:p>
          <a:p>
            <a:pPr marL="514350" indent="-514350">
              <a:buNone/>
            </a:pPr>
            <a:r>
              <a:rPr lang="ru-RU" dirty="0" smtClean="0">
                <a:latin typeface="Times New Roman"/>
                <a:cs typeface="Times New Roman"/>
              </a:rPr>
              <a:t>3)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ru-RU" dirty="0" smtClean="0">
                <a:latin typeface="Times New Roman"/>
                <a:cs typeface="Times New Roman"/>
              </a:rPr>
              <a:t> </a:t>
            </a:r>
            <a:r>
              <a:rPr lang="en-US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g &gt; 0</a:t>
            </a:r>
            <a:r>
              <a:rPr lang="ru-RU" dirty="0" smtClean="0">
                <a:latin typeface="Times New Roman"/>
                <a:cs typeface="Times New Roman"/>
              </a:rPr>
              <a:t>, если тело движется </a:t>
            </a:r>
            <a:r>
              <a:rPr lang="ru-RU" dirty="0" smtClean="0">
                <a:solidFill>
                  <a:srgbClr val="7030A0"/>
                </a:solidFill>
                <a:latin typeface="Times New Roman"/>
                <a:cs typeface="Times New Roman"/>
              </a:rPr>
              <a:t>вниз</a:t>
            </a:r>
            <a:endParaRPr lang="en-US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marL="514350" indent="-514350">
              <a:buNone/>
            </a:pPr>
            <a:r>
              <a:rPr lang="en-US" dirty="0" smtClean="0">
                <a:latin typeface="Times New Roman"/>
                <a:cs typeface="Times New Roman"/>
              </a:rPr>
              <a:t>      </a:t>
            </a:r>
            <a:r>
              <a:rPr lang="en-US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g &lt; 0</a:t>
            </a:r>
            <a:r>
              <a:rPr lang="ru-RU" dirty="0" smtClean="0">
                <a:latin typeface="Times New Roman"/>
                <a:cs typeface="Times New Roman"/>
              </a:rPr>
              <a:t>, если тело движется </a:t>
            </a:r>
            <a:r>
              <a:rPr lang="ru-RU" dirty="0" smtClean="0">
                <a:solidFill>
                  <a:srgbClr val="7030A0"/>
                </a:solidFill>
                <a:latin typeface="Times New Roman"/>
                <a:cs typeface="Times New Roman"/>
              </a:rPr>
              <a:t>вверх</a:t>
            </a:r>
            <a:r>
              <a:rPr lang="ru-RU" dirty="0" smtClean="0">
                <a:latin typeface="Times New Roman"/>
                <a:cs typeface="Times New Roman"/>
              </a:rPr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ФОРМУЛЫ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8819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1792"/>
                <a:gridCol w="2286016"/>
                <a:gridCol w="2971792"/>
              </a:tblGrid>
              <a:tr h="759761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Основные</a:t>
                      </a: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</a:rPr>
                        <a:t>  формулы</a:t>
                      </a:r>
                    </a:p>
                    <a:p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chemeClr val="tx1"/>
                          </a:solidFill>
                        </a:rPr>
                        <a:t>V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r>
                        <a:rPr lang="en-US" sz="3200" dirty="0" smtClean="0">
                          <a:solidFill>
                            <a:schemeClr val="tx1"/>
                          </a:solidFill>
                        </a:rPr>
                        <a:t> =0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Другие</a:t>
                      </a: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</a:rPr>
                        <a:t>  формулы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99799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785786" y="2544268"/>
          <a:ext cx="2184412" cy="7561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Equation" r:id="rId3" imgW="660240" imgH="228600" progId="Equation.3">
                  <p:embed/>
                </p:oleObj>
              </mc:Choice>
              <mc:Fallback>
                <p:oleObj name="Equation" r:id="rId3" imgW="660240" imgH="228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786" y="2544268"/>
                        <a:ext cx="2184412" cy="7561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4000496" y="2643182"/>
          <a:ext cx="1346208" cy="5889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Equation" r:id="rId5" imgW="406080" imgH="177480" progId="Equation.3">
                  <p:embed/>
                </p:oleObj>
              </mc:Choice>
              <mc:Fallback>
                <p:oleObj name="Equation" r:id="rId5" imgW="40608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496" y="2643182"/>
                        <a:ext cx="1346208" cy="58896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6282183" y="2571744"/>
          <a:ext cx="1004461" cy="1143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Equation" r:id="rId7" imgW="368280" imgH="419040" progId="Equation.3">
                  <p:embed/>
                </p:oleObj>
              </mc:Choice>
              <mc:Fallback>
                <p:oleObj name="Equation" r:id="rId7" imgW="368280" imgH="419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2183" y="2571744"/>
                        <a:ext cx="1004461" cy="11430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865883" y="3214686"/>
          <a:ext cx="2216743" cy="1143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Equation" r:id="rId9" imgW="812520" imgH="419040" progId="Equation.3">
                  <p:embed/>
                </p:oleObj>
              </mc:Choice>
              <mc:Fallback>
                <p:oleObj name="Equation" r:id="rId9" imgW="812520" imgH="419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5883" y="3214686"/>
                        <a:ext cx="2216743" cy="11430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3734947" y="3183133"/>
          <a:ext cx="1479995" cy="12209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Equation" r:id="rId11" imgW="507960" imgH="419040" progId="Equation.3">
                  <p:embed/>
                </p:oleObj>
              </mc:Choice>
              <mc:Fallback>
                <p:oleObj name="Equation" r:id="rId11" imgW="507960" imgH="419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4947" y="3183133"/>
                        <a:ext cx="1479995" cy="12209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6143636" y="3571876"/>
          <a:ext cx="1415246" cy="1217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Equation" r:id="rId13" imgW="545760" imgH="469800" progId="Equation.3">
                  <p:embed/>
                </p:oleObj>
              </mc:Choice>
              <mc:Fallback>
                <p:oleObj name="Equation" r:id="rId13" imgW="545760" imgH="4698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636" y="3571876"/>
                        <a:ext cx="1415246" cy="12177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928662" y="4286256"/>
          <a:ext cx="1943114" cy="12144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Equation" r:id="rId15" imgW="711000" imgH="444240" progId="Equation.3">
                  <p:embed/>
                </p:oleObj>
              </mc:Choice>
              <mc:Fallback>
                <p:oleObj name="Equation" r:id="rId15" imgW="711000" imgH="4442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2" y="4286256"/>
                        <a:ext cx="1943114" cy="12144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3786182" y="4214818"/>
          <a:ext cx="1330788" cy="12257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Equation" r:id="rId17" imgW="482400" imgH="444240" progId="Equation.3">
                  <p:embed/>
                </p:oleObj>
              </mc:Choice>
              <mc:Fallback>
                <p:oleObj name="Equation" r:id="rId17" imgW="482400" imgH="4442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6182" y="4214818"/>
                        <a:ext cx="1330788" cy="12257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6072198" y="4714884"/>
          <a:ext cx="2100278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Equation" r:id="rId19" imgW="622080" imgH="253800" progId="Equation.3">
                  <p:embed/>
                </p:oleObj>
              </mc:Choice>
              <mc:Fallback>
                <p:oleObj name="Equation" r:id="rId19" imgW="622080" imgH="2538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2198" y="4714884"/>
                        <a:ext cx="2100278" cy="857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500034" y="5286388"/>
          <a:ext cx="2944112" cy="1143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Equation" r:id="rId21" imgW="1079280" imgH="419040" progId="Equation.3">
                  <p:embed/>
                </p:oleObj>
              </mc:Choice>
              <mc:Fallback>
                <p:oleObj name="Equation" r:id="rId21" imgW="1079280" imgH="4190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34" y="5286388"/>
                        <a:ext cx="2944112" cy="11430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3571868" y="5286388"/>
          <a:ext cx="2112833" cy="1143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Equation" r:id="rId23" imgW="774360" imgH="419040" progId="Equation.3">
                  <p:embed/>
                </p:oleObj>
              </mc:Choice>
              <mc:Fallback>
                <p:oleObj name="Equation" r:id="rId23" imgW="774360" imgH="41904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68" y="5286388"/>
                        <a:ext cx="2112833" cy="11430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1"/>
          <p:cNvSpPr>
            <a:spLocks noGrp="1" noChangeArrowheads="1"/>
          </p:cNvSpPr>
          <p:nvPr>
            <p:ph type="title"/>
          </p:nvPr>
        </p:nvSpPr>
        <p:spPr>
          <a:xfrm>
            <a:off x="684213" y="26035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smtClean="0"/>
              <a:t>Движение Луны вокруг Земли и спутников Земли, кольца Сатурна</a:t>
            </a:r>
          </a:p>
        </p:txBody>
      </p:sp>
      <p:pic>
        <p:nvPicPr>
          <p:cNvPr id="8195" name="Picture 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1412875"/>
            <a:ext cx="2663825" cy="2076450"/>
          </a:xfrm>
          <a:noFill/>
        </p:spPr>
      </p:pic>
      <p:pic>
        <p:nvPicPr>
          <p:cNvPr id="8196" name="Picture 1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95738" y="1557338"/>
            <a:ext cx="4862512" cy="3038475"/>
          </a:xfrm>
          <a:noFill/>
        </p:spPr>
      </p:pic>
      <p:pic>
        <p:nvPicPr>
          <p:cNvPr id="8197" name="Picture 14" descr="Geo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50825" y="4005263"/>
            <a:ext cx="3600450" cy="2692400"/>
          </a:xfrm>
        </p:spPr>
      </p:pic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8750" y="4808538"/>
            <a:ext cx="2206625" cy="171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377</TotalTime>
  <Words>739</Words>
  <Application>Microsoft Office PowerPoint</Application>
  <PresentationFormat>Экран (4:3)</PresentationFormat>
  <Paragraphs>162</Paragraphs>
  <Slides>22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Тема Office</vt:lpstr>
      <vt:lpstr>Equation</vt:lpstr>
      <vt:lpstr>ДОМАШНЕЕ  ЗАДАНИЕ</vt:lpstr>
      <vt:lpstr>Презентация PowerPoint</vt:lpstr>
      <vt:lpstr>Задачи для  работы</vt:lpstr>
      <vt:lpstr>Самостоятельная работа</vt:lpstr>
      <vt:lpstr>ЗАДАЧА (устно) </vt:lpstr>
      <vt:lpstr>Презентация PowerPoint</vt:lpstr>
      <vt:lpstr>УСКОРЕНИИЕ    СВОБОДНОГО ПАДЕНИЯ</vt:lpstr>
      <vt:lpstr>ФОРМУЛЫ</vt:lpstr>
      <vt:lpstr>Движение Луны вокруг Земли и спутников Земли, кольца Сатурна</vt:lpstr>
      <vt:lpstr>Круговое движение на дорогах</vt:lpstr>
      <vt:lpstr>Аттракционы </vt:lpstr>
      <vt:lpstr>Другие примеры движения по окружности</vt:lpstr>
      <vt:lpstr>Направление вектора скорости</vt:lpstr>
      <vt:lpstr>Направление векторов скорости и ускорения</vt:lpstr>
      <vt:lpstr>Характеристики движения по окружности</vt:lpstr>
      <vt:lpstr>Характеристики движения по окружности</vt:lpstr>
      <vt:lpstr>Связь периода с частотой </vt:lpstr>
      <vt:lpstr>Камень брошен вниз с высоты 85м со скоростью 8м/с</vt:lpstr>
      <vt:lpstr>Тело брошено вверх со скоростью 50м/с</vt:lpstr>
      <vt:lpstr>ЗАДАЧА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НЕМНОГО   ТЕОРИИ</dc:title>
  <cp:lastModifiedBy>Попкова</cp:lastModifiedBy>
  <cp:revision>38</cp:revision>
  <dcterms:modified xsi:type="dcterms:W3CDTF">2014-10-02T01:52:39Z</dcterms:modified>
</cp:coreProperties>
</file>