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492" y="7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D0C9FA-03DA-43E9-92B1-83F2D0004358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D278B-AF91-487F-BA99-361A3AACCC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DF1B2C-6C43-499C-825F-2B27806C7DA7}" type="slidenum">
              <a:rPr lang="ru-RU" smtClean="0"/>
              <a:pPr/>
              <a:t>21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13" Type="http://schemas.openxmlformats.org/officeDocument/2006/relationships/image" Target="../media/image10.gif"/><Relationship Id="rId18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openxmlformats.org/officeDocument/2006/relationships/image" Target="../media/image4.gif"/><Relationship Id="rId12" Type="http://schemas.openxmlformats.org/officeDocument/2006/relationships/image" Target="../media/image9.gif"/><Relationship Id="rId1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3.png"/><Relationship Id="rId1" Type="http://schemas.openxmlformats.org/officeDocument/2006/relationships/audio" Target="file:///C:\Documents%20and%20Settings\Admin\&#1056;&#1072;&#1073;&#1086;&#1095;&#1080;&#1081;%20&#1089;&#1090;&#1086;&#1083;\&#1092;&#1080;&#1079;&#1080;&#1082;&#1072;,%20&#1074;&#1085;&#1077;&#1082;&#1083;.%20&#1088;&#1072;&#1073;&#1086;&#1090;&#1072;\MusicVselenoy.mp3" TargetMode="External"/><Relationship Id="rId6" Type="http://schemas.openxmlformats.org/officeDocument/2006/relationships/image" Target="../media/image3.gif"/><Relationship Id="rId11" Type="http://schemas.openxmlformats.org/officeDocument/2006/relationships/image" Target="../media/image8.gif"/><Relationship Id="rId5" Type="http://schemas.openxmlformats.org/officeDocument/2006/relationships/image" Target="../media/image2.gif"/><Relationship Id="rId15" Type="http://schemas.openxmlformats.org/officeDocument/2006/relationships/image" Target="../media/image12.gif"/><Relationship Id="rId10" Type="http://schemas.openxmlformats.org/officeDocument/2006/relationships/image" Target="../media/image7.gif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gif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slide" Target="slide5.xml"/><Relationship Id="rId21" Type="http://schemas.openxmlformats.org/officeDocument/2006/relationships/image" Target="../media/image1.png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image" Target="../media/image6.png"/><Relationship Id="rId16" Type="http://schemas.openxmlformats.org/officeDocument/2006/relationships/slide" Target="slide16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4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19" Type="http://schemas.openxmlformats.org/officeDocument/2006/relationships/image" Target="../media/image7.gif"/><Relationship Id="rId4" Type="http://schemas.openxmlformats.org/officeDocument/2006/relationships/slide" Target="slide3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uchmir.com/BelayaIdeya/Vesna08_files/image007.jpg" TargetMode="External"/><Relationship Id="rId13" Type="http://schemas.openxmlformats.org/officeDocument/2006/relationships/hyperlink" Target="http://ru.wikipedia.org/wiki/%CF%D1-1" TargetMode="External"/><Relationship Id="rId18" Type="http://schemas.openxmlformats.org/officeDocument/2006/relationships/hyperlink" Target="http://nickbaines.files.wordpress.com/2009/03/neil_armstrong1.jpg" TargetMode="External"/><Relationship Id="rId26" Type="http://schemas.openxmlformats.org/officeDocument/2006/relationships/hyperlink" Target="http://young.rzd.ru/dbmm/images/41/4080/1909501" TargetMode="External"/><Relationship Id="rId39" Type="http://schemas.openxmlformats.org/officeDocument/2006/relationships/hyperlink" Target="http://ufo-new.ru/uploads/posts/2010-06/1275810492_cialkovskyi_3.jpg" TargetMode="External"/><Relationship Id="rId3" Type="http://schemas.openxmlformats.org/officeDocument/2006/relationships/hyperlink" Target="http://sc.chinaz.com/html/icons/downpage/926411341.htm" TargetMode="External"/><Relationship Id="rId21" Type="http://schemas.openxmlformats.org/officeDocument/2006/relationships/hyperlink" Target="http://www.astrogalaxy.ru/fotorass/Big_small_Medveditc.gif" TargetMode="External"/><Relationship Id="rId34" Type="http://schemas.openxmlformats.org/officeDocument/2006/relationships/hyperlink" Target="http://rus.ruvr.ru/data/2010/08/19/1232025934/3RIA-16006-Preview.jpg" TargetMode="External"/><Relationship Id="rId7" Type="http://schemas.openxmlformats.org/officeDocument/2006/relationships/hyperlink" Target="http://www.bmstu.ru/history/content/img_gallery/2627833426.jpg" TargetMode="External"/><Relationship Id="rId12" Type="http://schemas.openxmlformats.org/officeDocument/2006/relationships/hyperlink" Target="http://tboivin.free.fr/utils/observation.jpg" TargetMode="External"/><Relationship Id="rId17" Type="http://schemas.openxmlformats.org/officeDocument/2006/relationships/hyperlink" Target="http://www.rian.ru/infografika/20070720/69370889.html" TargetMode="External"/><Relationship Id="rId25" Type="http://schemas.openxmlformats.org/officeDocument/2006/relationships/hyperlink" Target="http://lady-forever.ru/publ/7-1-0-262" TargetMode="External"/><Relationship Id="rId33" Type="http://schemas.openxmlformats.org/officeDocument/2006/relationships/hyperlink" Target="http://www.atlasaerospace.net/image/f_bayk2.jpg" TargetMode="External"/><Relationship Id="rId38" Type="http://schemas.openxmlformats.org/officeDocument/2006/relationships/hyperlink" Target="http://to-name.ru/biography/konstantin-ciolkovskij.htm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naztech.org/_korolev.html" TargetMode="External"/><Relationship Id="rId20" Type="http://schemas.openxmlformats.org/officeDocument/2006/relationships/hyperlink" Target="http://college.ru/enportal/astrolite/content/chapter1/section2/paragraph1/subparagraph40.html" TargetMode="External"/><Relationship Id="rId29" Type="http://schemas.openxmlformats.org/officeDocument/2006/relationships/hyperlink" Target="http://www.mirf.ru/Articles/print184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5.nnm.ru/e/7/4/2/1/308b8760c13f5e6bfdc45222479.jpg" TargetMode="External"/><Relationship Id="rId11" Type="http://schemas.openxmlformats.org/officeDocument/2006/relationships/hyperlink" Target="http://www.nauka.bg/pic/peo/fi/Galileo.arp.300pix.jpg" TargetMode="External"/><Relationship Id="rId24" Type="http://schemas.openxmlformats.org/officeDocument/2006/relationships/hyperlink" Target="http://fr.rian.ru/images/18676/18/186761856.jpg" TargetMode="External"/><Relationship Id="rId32" Type="http://schemas.openxmlformats.org/officeDocument/2006/relationships/hyperlink" Target="http://ru.wikipedia.org/wiki/&#1050;&#1086;&#1089;&#1084;&#1086;&#1076;&#1088;&#1086;&#1084;_&#1041;&#1072;&#1081;&#1082;&#1086;&#1085;&#1091;&#1088;" TargetMode="External"/><Relationship Id="rId37" Type="http://schemas.openxmlformats.org/officeDocument/2006/relationships/hyperlink" Target="http://tvorite.ru/uploads/posts/2011-03/1299851154_poster_space2.jpg" TargetMode="External"/><Relationship Id="rId40" Type="http://schemas.openxmlformats.org/officeDocument/2006/relationships/hyperlink" Target="http://esotheric.narod.ru/mp3/MusicVselenoy.mp3" TargetMode="External"/><Relationship Id="rId5" Type="http://schemas.openxmlformats.org/officeDocument/2006/relationships/hyperlink" Target="http://img15.nnm.ru/7/9/f/d/1/62977b926b32ad32cb4a5168f8d_prev.jpg%20-%20&#1043;&#1072;&#1075;&#1072;&#1088;&#1080;&#1085;%20&#1070;.&#1040;" TargetMode="External"/><Relationship Id="rId15" Type="http://schemas.openxmlformats.org/officeDocument/2006/relationships/hyperlink" Target="http://www.wired.com/images_blogs/wiredscience/2009/05/aleksey.jpg" TargetMode="External"/><Relationship Id="rId23" Type="http://schemas.openxmlformats.org/officeDocument/2006/relationships/hyperlink" Target="http://claudelafleur.qc.ca/images/savitskaya-official.jpg" TargetMode="External"/><Relationship Id="rId28" Type="http://schemas.openxmlformats.org/officeDocument/2006/relationships/hyperlink" Target="http://t3.gstatic.com/images?q=tbn:ANd9GcSegWtWd7V5KSr6P9ycrfxjYNlGo-hoJozj_EM09QAYPqEs_JKm" TargetMode="External"/><Relationship Id="rId36" Type="http://schemas.openxmlformats.org/officeDocument/2006/relationships/hyperlink" Target="http://www.mkmagazin.almanacwhf.ru/mkmagazin/avia/farman_iv_6.jpg" TargetMode="External"/><Relationship Id="rId10" Type="http://schemas.openxmlformats.org/officeDocument/2006/relationships/hyperlink" Target="http://kolamap.ru/library/song/mp3/poehali.mp3" TargetMode="External"/><Relationship Id="rId19" Type="http://schemas.openxmlformats.org/officeDocument/2006/relationships/hyperlink" Target="http://upload.wikimedia.org/wikipedia/commons/b/b0/Ap11-s69-31740.jpg" TargetMode="External"/><Relationship Id="rId31" Type="http://schemas.openxmlformats.org/officeDocument/2006/relationships/hyperlink" Target="http://s3.gzt.ru/f/upload/picture/10/09/16/image_32071.thumbnail.jpg" TargetMode="External"/><Relationship Id="rId4" Type="http://schemas.openxmlformats.org/officeDocument/2006/relationships/hyperlink" Target="http://img15.nnm.ru/7/9/f/d/1/62977b926b32ad32cb4a5168f8d_prev.jpg" TargetMode="External"/><Relationship Id="rId9" Type="http://schemas.openxmlformats.org/officeDocument/2006/relationships/hyperlink" Target="http://img15.nnm.ru/a/f/7/4/7/85bf9f462e6849da050b631a219.jpg" TargetMode="External"/><Relationship Id="rId14" Type="http://schemas.openxmlformats.org/officeDocument/2006/relationships/hyperlink" Target="http://ru.wikipedia.org/wiki/%CB%E0%E9%EA%E0_(%F1%EE%E1%E0%EA%E0-%EA%EE%F1%EC%EE%ED%E0%E2%F2)" TargetMode="External"/><Relationship Id="rId22" Type="http://schemas.openxmlformats.org/officeDocument/2006/relationships/hyperlink" Target="http://www.rg.ru/2009/07/24/savickaya-anons.html" TargetMode="External"/><Relationship Id="rId27" Type="http://schemas.openxmlformats.org/officeDocument/2006/relationships/hyperlink" Target="http://the100.ru/images/womens/id946/93-Tereshkova.jpg" TargetMode="External"/><Relationship Id="rId30" Type="http://schemas.openxmlformats.org/officeDocument/2006/relationships/hyperlink" Target="http://www.port-folio.org/dt3.jpg" TargetMode="External"/><Relationship Id="rId35" Type="http://schemas.openxmlformats.org/officeDocument/2006/relationships/hyperlink" Target="http://dreamworlds.ru/uploads/posts/2010-03/1269925923_belka_strelka_b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7.gif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5"/>
          <p:cNvSpPr txBox="1">
            <a:spLocks noChangeArrowheads="1"/>
          </p:cNvSpPr>
          <p:nvPr/>
        </p:nvSpPr>
        <p:spPr bwMode="auto">
          <a:xfrm>
            <a:off x="5003800" y="188913"/>
            <a:ext cx="3995738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900">
                <a:solidFill>
                  <a:schemeClr val="bg1"/>
                </a:solidFill>
                <a:cs typeface="Arial" charset="0"/>
              </a:rPr>
              <a:t> </a:t>
            </a:r>
          </a:p>
        </p:txBody>
      </p:sp>
      <p:sp>
        <p:nvSpPr>
          <p:cNvPr id="2051" name="TextBox 12"/>
          <p:cNvSpPr txBox="1">
            <a:spLocks noChangeArrowheads="1"/>
          </p:cNvSpPr>
          <p:nvPr/>
        </p:nvSpPr>
        <p:spPr bwMode="auto">
          <a:xfrm>
            <a:off x="0" y="0"/>
            <a:ext cx="17938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solidFill>
                  <a:schemeClr val="bg1"/>
                </a:solidFill>
              </a:rPr>
              <a:t>Игра-викторина</a:t>
            </a:r>
          </a:p>
        </p:txBody>
      </p:sp>
      <p:grpSp>
        <p:nvGrpSpPr>
          <p:cNvPr id="3" name="Группа 15"/>
          <p:cNvGrpSpPr>
            <a:grpSpLocks/>
          </p:cNvGrpSpPr>
          <p:nvPr/>
        </p:nvGrpSpPr>
        <p:grpSpPr bwMode="auto">
          <a:xfrm>
            <a:off x="8027988" y="6237288"/>
            <a:ext cx="1000125" cy="357187"/>
            <a:chOff x="8027988" y="6237288"/>
            <a:chExt cx="1000125" cy="357187"/>
          </a:xfrm>
        </p:grpSpPr>
        <p:sp>
          <p:nvSpPr>
            <p:cNvPr id="14" name="Стрелка влево 13"/>
            <p:cNvSpPr/>
            <p:nvPr/>
          </p:nvSpPr>
          <p:spPr>
            <a:xfrm flipH="1">
              <a:off x="8027988" y="6237288"/>
              <a:ext cx="1000125" cy="357187"/>
            </a:xfrm>
            <a:prstGeom prst="leftArrow">
              <a:avLst>
                <a:gd name="adj1" fmla="val 53638"/>
                <a:gd name="adj2" fmla="val 108514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 bwMode="auto">
            <a:xfrm>
              <a:off x="8129588" y="6265863"/>
              <a:ext cx="714375" cy="2762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Вперёд</a:t>
              </a:r>
            </a:p>
          </p:txBody>
        </p:sp>
      </p:grpSp>
      <p:pic>
        <p:nvPicPr>
          <p:cNvPr id="2066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20272" y="1684191"/>
            <a:ext cx="185034" cy="163684"/>
          </a:xfrm>
          <a:prstGeom prst="rect">
            <a:avLst/>
          </a:prstGeom>
        </p:spPr>
      </p:pic>
      <p:pic>
        <p:nvPicPr>
          <p:cNvPr id="17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27088" y="5157192"/>
            <a:ext cx="166249" cy="147067"/>
          </a:xfrm>
          <a:prstGeom prst="rect">
            <a:avLst/>
          </a:prstGeom>
        </p:spPr>
      </p:pic>
      <p:pic>
        <p:nvPicPr>
          <p:cNvPr id="2067" name="Picture 19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55576" y="2564904"/>
            <a:ext cx="169699" cy="150118"/>
          </a:xfrm>
          <a:prstGeom prst="rect">
            <a:avLst/>
          </a:prstGeom>
          <a:noFill/>
        </p:spPr>
      </p:pic>
      <p:pic>
        <p:nvPicPr>
          <p:cNvPr id="22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903152" y="3501008"/>
            <a:ext cx="166249" cy="147067"/>
          </a:xfrm>
          <a:prstGeom prst="rect">
            <a:avLst/>
          </a:prstGeom>
        </p:spPr>
      </p:pic>
      <p:pic>
        <p:nvPicPr>
          <p:cNvPr id="23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6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767248" y="1484784"/>
            <a:ext cx="166249" cy="147067"/>
          </a:xfrm>
          <a:prstGeom prst="rect">
            <a:avLst/>
          </a:prstGeom>
        </p:spPr>
      </p:pic>
      <p:pic>
        <p:nvPicPr>
          <p:cNvPr id="24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325808" y="5517232"/>
            <a:ext cx="247650" cy="219075"/>
          </a:xfrm>
          <a:prstGeom prst="rect">
            <a:avLst/>
          </a:prstGeom>
        </p:spPr>
      </p:pic>
      <p:grpSp>
        <p:nvGrpSpPr>
          <p:cNvPr id="4" name="Группа 20"/>
          <p:cNvGrpSpPr>
            <a:grpSpLocks/>
          </p:cNvGrpSpPr>
          <p:nvPr/>
        </p:nvGrpSpPr>
        <p:grpSpPr bwMode="auto">
          <a:xfrm>
            <a:off x="1403350" y="1700213"/>
            <a:ext cx="2881313" cy="2914650"/>
            <a:chOff x="827584" y="1124744"/>
            <a:chExt cx="2016224" cy="2100143"/>
          </a:xfrm>
        </p:grpSpPr>
        <p:pic>
          <p:nvPicPr>
            <p:cNvPr id="2075" name="Picture 47" descr="C:\Documents and Settings\Aida\Рабочий стол\Безымянный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827584" y="1124744"/>
              <a:ext cx="2016224" cy="593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76" name="Picture 12" descr="C:\Documents and Settings\Aida\Рабочий стол\gallery_2_377_30.gif"/>
            <p:cNvPicPr>
              <a:picLocks noChangeAspect="1" noChangeArrowheads="1" noCrop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734916" y="1643737"/>
              <a:ext cx="766763" cy="1581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11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181792" y="1628800"/>
            <a:ext cx="166250" cy="147067"/>
          </a:xfrm>
          <a:prstGeom prst="rect">
            <a:avLst/>
          </a:prstGeom>
        </p:spPr>
      </p:pic>
      <p:pic>
        <p:nvPicPr>
          <p:cNvPr id="19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1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380312" y="3556399"/>
            <a:ext cx="103634" cy="91676"/>
          </a:xfrm>
          <a:prstGeom prst="rect">
            <a:avLst/>
          </a:prstGeom>
        </p:spPr>
      </p:pic>
      <p:pic>
        <p:nvPicPr>
          <p:cNvPr id="20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452320" y="692696"/>
            <a:ext cx="247650" cy="219075"/>
          </a:xfrm>
          <a:prstGeom prst="rect">
            <a:avLst/>
          </a:prstGeom>
        </p:spPr>
      </p:pic>
      <p:pic>
        <p:nvPicPr>
          <p:cNvPr id="21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8896350" y="1628800"/>
            <a:ext cx="247650" cy="219075"/>
          </a:xfrm>
          <a:prstGeom prst="rect">
            <a:avLst/>
          </a:prstGeom>
        </p:spPr>
      </p:pic>
      <p:pic>
        <p:nvPicPr>
          <p:cNvPr id="25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8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139952" y="5517232"/>
            <a:ext cx="247650" cy="219075"/>
          </a:xfrm>
          <a:prstGeom prst="rect">
            <a:avLst/>
          </a:prstGeom>
        </p:spPr>
      </p:pic>
      <p:pic>
        <p:nvPicPr>
          <p:cNvPr id="26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11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843808" y="6309320"/>
            <a:ext cx="166250" cy="147067"/>
          </a:xfrm>
          <a:prstGeom prst="rect">
            <a:avLst/>
          </a:prstGeom>
        </p:spPr>
      </p:pic>
      <p:pic>
        <p:nvPicPr>
          <p:cNvPr id="27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1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206408" y="5013176"/>
            <a:ext cx="84849" cy="75059"/>
          </a:xfrm>
          <a:prstGeom prst="rect">
            <a:avLst/>
          </a:prstGeom>
        </p:spPr>
      </p:pic>
      <p:pic>
        <p:nvPicPr>
          <p:cNvPr id="28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14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04248" y="6525344"/>
            <a:ext cx="121410" cy="107401"/>
          </a:xfrm>
          <a:prstGeom prst="rect">
            <a:avLst/>
          </a:prstGeom>
        </p:spPr>
      </p:pic>
      <p:pic>
        <p:nvPicPr>
          <p:cNvPr id="29" name="Picture 18" descr="C:\Documents and Settings\Aida\Рабочий стол\картинки НОВЫЙ сборник!\0_47ac2_978c3a1_L.gif"/>
          <p:cNvPicPr>
            <a:picLocks noChangeAspect="1" noChangeArrowheads="1" noCrop="1"/>
          </p:cNvPicPr>
          <p:nvPr/>
        </p:nvPicPr>
        <p:blipFill>
          <a:blip r:embed="rId15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76256" y="5013176"/>
            <a:ext cx="175641" cy="155375"/>
          </a:xfrm>
          <a:prstGeom prst="rect">
            <a:avLst/>
          </a:prstGeom>
        </p:spPr>
      </p:pic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2928927" y="4357694"/>
            <a:ext cx="621507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>
                <a:solidFill>
                  <a:srgbClr val="DCE6F2"/>
                </a:solidFill>
              </a:rPr>
              <a:t>«</a:t>
            </a: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Человечество не останется вечно на Земле, но, в погоне за светом и пространством, сначала робко проникнет за пределы атмосферы, а затем завоюет себе все околосолнечное пространство».</a:t>
            </a:r>
          </a:p>
          <a:p>
            <a:pPr algn="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К.Э.Циолковский</a:t>
            </a:r>
          </a:p>
        </p:txBody>
      </p:sp>
      <p:pic>
        <p:nvPicPr>
          <p:cNvPr id="31" name="Picture 4" descr="sputnik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524750" y="1557338"/>
            <a:ext cx="45561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46919" y="3265611"/>
            <a:ext cx="8382295" cy="110799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Космический полёт</a:t>
            </a:r>
            <a:endParaRPr lang="ru-RU" sz="6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2" name="MusicVseleno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948488" y="14128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81" name="MusicVselenoy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6246813"/>
            <a:ext cx="611188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path" presetSubtype="0" repeatCount="3000" accel="50000" decel="5000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7356 C -0.00174 -0.07634 0.0276 -0.11474 0.06111 -0.09045 C 0.11198 -0.05459 0.121 -0.00856 0.18038 -0.01249 C 0.21753 -0.01319 0.27014 -0.04095 0.296 -0.0236 C 0.35434 0.01411 0.34913 0.07217 0.33298 0.11913 C 0.31215 0.18575 0.2158 0.19431 0.12031 0.14342 C 0.02378 0.09044 -0.02986 -0.02846 -0.00625 -0.07356 Z " pathEditMode="relative" rAng="1477978" ptsTypes="fffffff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105"/>
                                    </p:animMotion>
                                  </p:childTnLst>
                                  <p:subTnLst>
                                    <p:audio>
                                      <p:cMediaNode vol="26000"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0084" fill="hold"/>
                                        <p:tgtEl>
                                          <p:spTgt spid="20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81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8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1196752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400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20097"/>
              <a:gd name="adj2" fmla="val 69953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1271" name="TextBox 13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8" name="Прямоугольник 11"/>
          <p:cNvSpPr>
            <a:spLocks noChangeArrowheads="1"/>
          </p:cNvSpPr>
          <p:nvPr/>
        </p:nvSpPr>
        <p:spPr bwMode="auto">
          <a:xfrm>
            <a:off x="2700338" y="908050"/>
            <a:ext cx="5400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В 21 веке появилась такая новинка, как космический туризм. Кто был первым космическим туристом?</a:t>
            </a:r>
          </a:p>
        </p:txBody>
      </p:sp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250825" y="2708275"/>
            <a:ext cx="8893175" cy="2962275"/>
            <a:chOff x="250825" y="2708275"/>
            <a:chExt cx="8893175" cy="2962275"/>
          </a:xfrm>
        </p:grpSpPr>
        <p:sp>
          <p:nvSpPr>
            <p:cNvPr id="11280" name="Прямоугольник 21"/>
            <p:cNvSpPr>
              <a:spLocks noChangeArrowheads="1"/>
            </p:cNvSpPr>
            <p:nvPr/>
          </p:nvSpPr>
          <p:spPr bwMode="auto">
            <a:xfrm>
              <a:off x="4319588" y="2852738"/>
              <a:ext cx="4824412" cy="2586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Первый вояж к звездам ради собственного удовольствия совершил в 2001 году американский мультимиллионер Деннис Тито (род. в 1940 г.). Он провёл шесть дней на Международной космической станции. Бывший аэрокосмический инженер, а ныне — успешный бизнесмен предпочитает называть себя не «туристом», а «независимым исследователем».</a:t>
              </a:r>
            </a:p>
          </p:txBody>
        </p:sp>
        <p:pic>
          <p:nvPicPr>
            <p:cNvPr id="11281" name="Picture 2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50825" y="2708275"/>
              <a:ext cx="4033838" cy="2962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2291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1560" y="1196752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100</a:t>
            </a: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rot="5400000">
            <a:off x="4594609" y="-1634169"/>
            <a:ext cx="1849408" cy="6215106"/>
          </a:xfrm>
          <a:prstGeom prst="wedgeRoundRectCallout">
            <a:avLst>
              <a:gd name="adj1" fmla="val -22451"/>
              <a:gd name="adj2" fmla="val 7009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2296" name="TextBox 13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6" name="Стрелка влево 15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9" name="Стрелка влево 18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12302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250825" y="2708275"/>
            <a:ext cx="8678863" cy="3097213"/>
            <a:chOff x="250825" y="2708275"/>
            <a:chExt cx="8678863" cy="3097213"/>
          </a:xfrm>
        </p:grpSpPr>
        <p:sp>
          <p:nvSpPr>
            <p:cNvPr id="12305" name="Прямоугольник 14"/>
            <p:cNvSpPr>
              <a:spLocks noChangeArrowheads="1"/>
            </p:cNvSpPr>
            <p:nvPr/>
          </p:nvSpPr>
          <p:spPr bwMode="auto">
            <a:xfrm>
              <a:off x="4140200" y="3213100"/>
              <a:ext cx="4789488" cy="1754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Спутник-1 — первый искусственный спутник Земли, был запущен на орбиту в СССР 4 октября 1957 года. Дата запуска считается началом космической эры человечества, а в России отмечается как памятный день Космических войск.</a:t>
              </a:r>
            </a:p>
          </p:txBody>
        </p:sp>
        <p:pic>
          <p:nvPicPr>
            <p:cNvPr id="12306" name="Picture 24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708275"/>
              <a:ext cx="3673475" cy="3097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304" name="Прямоугольник 17"/>
          <p:cNvSpPr>
            <a:spLocks noChangeArrowheads="1"/>
          </p:cNvSpPr>
          <p:nvPr/>
        </p:nvSpPr>
        <p:spPr bwMode="auto">
          <a:xfrm>
            <a:off x="2700338" y="765175"/>
            <a:ext cx="5688012" cy="132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В каком году в околоземном космическом пространстве появилось первое искусственное тело, созданное землянами?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1124744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200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21039"/>
              <a:gd name="adj2" fmla="val 69111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3319" name="TextBox 12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13325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1590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327" name="Прямоугольник 16"/>
          <p:cNvSpPr>
            <a:spLocks noChangeArrowheads="1"/>
          </p:cNvSpPr>
          <p:nvPr/>
        </p:nvSpPr>
        <p:spPr bwMode="auto">
          <a:xfrm>
            <a:off x="2843213" y="1052513"/>
            <a:ext cx="53292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Кто летал в космос 19 августа 1960 года на корабле «Спутник-5»?</a:t>
            </a:r>
          </a:p>
        </p:txBody>
      </p: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250825" y="2636838"/>
            <a:ext cx="8893175" cy="3038475"/>
            <a:chOff x="250825" y="2636838"/>
            <a:chExt cx="8893175" cy="3038475"/>
          </a:xfrm>
        </p:grpSpPr>
        <p:sp>
          <p:nvSpPr>
            <p:cNvPr id="13329" name="Прямоугольник 13"/>
            <p:cNvSpPr>
              <a:spLocks noChangeArrowheads="1"/>
            </p:cNvSpPr>
            <p:nvPr/>
          </p:nvSpPr>
          <p:spPr bwMode="auto">
            <a:xfrm>
              <a:off x="4211638" y="2636838"/>
              <a:ext cx="4932362" cy="2838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В начале 60-х не было в мире более популярных собак, чем наши отечественные дворняги Белка и</a:t>
              </a:r>
              <a:r>
                <a:rPr lang="en-US">
                  <a:solidFill>
                    <a:schemeClr val="bg1"/>
                  </a:solidFill>
                </a:rPr>
                <a:t> </a:t>
              </a:r>
              <a:r>
                <a:rPr lang="ru-RU">
                  <a:solidFill>
                    <a:schemeClr val="bg1"/>
                  </a:solidFill>
                </a:rPr>
                <a:t>Стрелка. Это первые животные, совершившие орбитальный космический полёт на корабле «Спутник-5» и вернувшиеся на Землю невредимыми. Старт состоялся 19 августа 1960 года, полёт продолжался более 25 часов, за это время корабль совершил 17 полных витков вокруг Земли. </a:t>
              </a:r>
            </a:p>
          </p:txBody>
        </p:sp>
        <p:pic>
          <p:nvPicPr>
            <p:cNvPr id="13330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781300"/>
              <a:ext cx="3816350" cy="28940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4339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300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7742"/>
              <a:gd name="adj2" fmla="val 70233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4344" name="TextBox 12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14350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1" name="Прямоугольник 13"/>
          <p:cNvSpPr>
            <a:spLocks noChangeArrowheads="1"/>
          </p:cNvSpPr>
          <p:nvPr/>
        </p:nvSpPr>
        <p:spPr bwMode="auto">
          <a:xfrm>
            <a:off x="2484438" y="620713"/>
            <a:ext cx="5903912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 Назовите летчика-космонавта, который 18 марта 1965 года впервые осуществил выход в открытый космос. </a:t>
            </a:r>
          </a:p>
          <a:p>
            <a:pPr algn="ctr">
              <a:spcBef>
                <a:spcPct val="50000"/>
              </a:spcBef>
            </a:pPr>
            <a:endParaRPr lang="ru-RU" sz="2400" b="1">
              <a:solidFill>
                <a:schemeClr val="bg1"/>
              </a:solidFill>
            </a:endParaRPr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250825" y="2781300"/>
            <a:ext cx="8893175" cy="2840038"/>
            <a:chOff x="250825" y="2781300"/>
            <a:chExt cx="8893175" cy="2840038"/>
          </a:xfrm>
        </p:grpSpPr>
        <p:sp>
          <p:nvSpPr>
            <p:cNvPr id="14353" name="Прямоугольник 13"/>
            <p:cNvSpPr>
              <a:spLocks noChangeArrowheads="1"/>
            </p:cNvSpPr>
            <p:nvPr/>
          </p:nvSpPr>
          <p:spPr bwMode="auto">
            <a:xfrm>
              <a:off x="3924300" y="3429000"/>
              <a:ext cx="5219700" cy="1465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Приборы  запечатлели первый выход человека в открытое космическое пространство во время полёта корабля «Восход -2». Этот подвиг совершил Алексей Архипович Леонов.</a:t>
              </a:r>
            </a:p>
          </p:txBody>
        </p:sp>
        <p:pic>
          <p:nvPicPr>
            <p:cNvPr id="14354" name="Picture 2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781300"/>
              <a:ext cx="3600450" cy="284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7950" y="2492375"/>
            <a:ext cx="903605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5363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1124744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400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9626"/>
              <a:gd name="adj2" fmla="val 6995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15374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5" name="Прямоугольник 12"/>
          <p:cNvSpPr>
            <a:spLocks noChangeArrowheads="1"/>
          </p:cNvSpPr>
          <p:nvPr/>
        </p:nvSpPr>
        <p:spPr bwMode="auto">
          <a:xfrm>
            <a:off x="2916238" y="981075"/>
            <a:ext cx="5400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solidFill>
                  <a:schemeClr val="bg1"/>
                </a:solidFill>
              </a:rPr>
              <a:t> </a:t>
            </a:r>
            <a:r>
              <a:rPr lang="ru-RU" sz="2000" b="1">
                <a:solidFill>
                  <a:schemeClr val="bg1"/>
                </a:solidFill>
              </a:rPr>
              <a:t>Назовите первое животное, слетавшее в космос.</a:t>
            </a:r>
          </a:p>
        </p:txBody>
      </p:sp>
      <p:grpSp>
        <p:nvGrpSpPr>
          <p:cNvPr id="4" name="Группа 19"/>
          <p:cNvGrpSpPr>
            <a:grpSpLocks/>
          </p:cNvGrpSpPr>
          <p:nvPr/>
        </p:nvGrpSpPr>
        <p:grpSpPr bwMode="auto">
          <a:xfrm>
            <a:off x="250825" y="2636838"/>
            <a:ext cx="8893175" cy="3095625"/>
            <a:chOff x="250825" y="2636838"/>
            <a:chExt cx="8893175" cy="3095625"/>
          </a:xfrm>
        </p:grpSpPr>
        <p:sp>
          <p:nvSpPr>
            <p:cNvPr id="15377" name="Прямоугольник 13"/>
            <p:cNvSpPr>
              <a:spLocks noChangeArrowheads="1"/>
            </p:cNvSpPr>
            <p:nvPr/>
          </p:nvSpPr>
          <p:spPr bwMode="auto">
            <a:xfrm>
              <a:off x="4067175" y="2997201"/>
              <a:ext cx="5076825" cy="2063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ru-RU">
                  <a:solidFill>
                    <a:schemeClr val="bg1"/>
                  </a:solidFill>
                </a:rPr>
                <a:t>Собака-космонавт, первое животное, выведенное на орбиту Земли. Была запущена в космос 3 ноября 1957 года в половине шестого утра по московскому времени на советском корабле «Спутник-2». На тот момент Лайке было около двух лет, ее вес — около 6 килограммов. Этот полет дал возможность изучить состояние живого организма в условиях невесомости.</a:t>
              </a:r>
            </a:p>
          </p:txBody>
        </p:sp>
        <p:pic>
          <p:nvPicPr>
            <p:cNvPr id="15378" name="Picture 2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636838"/>
              <a:ext cx="3673475" cy="3095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9626"/>
              <a:gd name="adj2" fmla="val 68131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6390" name="TextBox 12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pic>
        <p:nvPicPr>
          <p:cNvPr id="16391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100</a:t>
            </a: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sp>
        <p:nvSpPr>
          <p:cNvPr id="16398" name="Прямоугольник 10"/>
          <p:cNvSpPr>
            <a:spLocks noChangeArrowheads="1"/>
          </p:cNvSpPr>
          <p:nvPr/>
        </p:nvSpPr>
        <p:spPr bwMode="auto">
          <a:xfrm>
            <a:off x="2916238" y="836613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В каком созвездии находится Полярная звезда?</a:t>
            </a:r>
          </a:p>
        </p:txBody>
      </p:sp>
      <p:pic>
        <p:nvPicPr>
          <p:cNvPr id="16399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250825" y="2565400"/>
            <a:ext cx="8713788" cy="3289300"/>
            <a:chOff x="250825" y="2565400"/>
            <a:chExt cx="8713788" cy="3289300"/>
          </a:xfrm>
        </p:grpSpPr>
        <p:sp>
          <p:nvSpPr>
            <p:cNvPr id="16401" name="Прямоугольник 19"/>
            <p:cNvSpPr>
              <a:spLocks noChangeArrowheads="1"/>
            </p:cNvSpPr>
            <p:nvPr/>
          </p:nvSpPr>
          <p:spPr bwMode="auto">
            <a:xfrm>
              <a:off x="3851275" y="2781300"/>
              <a:ext cx="5113338" cy="258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Полярная звезда </a:t>
              </a:r>
              <a:r>
                <a:rPr lang="en-US">
                  <a:solidFill>
                    <a:schemeClr val="bg1"/>
                  </a:solidFill>
                </a:rPr>
                <a:t> </a:t>
              </a:r>
              <a:r>
                <a:rPr lang="ru-RU">
                  <a:solidFill>
                    <a:schemeClr val="bg1"/>
                  </a:solidFill>
                </a:rPr>
                <a:t>находится в созвездии Малой Медведицы. Это очень важная звезда из-за своего особого расположения – в настоящее время она находится менее чем в градусе от северного полюса. Главные звезды Малой Медведицы образуют известный астеризм под названием «Малый Ковш». Полярная звезда расположена на кончике «хвоста» Малой Медведицы. </a:t>
              </a:r>
            </a:p>
          </p:txBody>
        </p:sp>
        <p:pic>
          <p:nvPicPr>
            <p:cNvPr id="16402" name="Picture 21" descr="C:\Documents and Settings\Aida\Рабочий стол\Big_small_Medveditc.gif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565400"/>
              <a:ext cx="3457575" cy="3289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ая прямоугольная выноска 10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9155"/>
              <a:gd name="adj2" fmla="val 67851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7413" name="TextBox 11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pic>
        <p:nvPicPr>
          <p:cNvPr id="17414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200</a:t>
            </a:r>
          </a:p>
        </p:txBody>
      </p:sp>
      <p:sp>
        <p:nvSpPr>
          <p:cNvPr id="16" name="Стрелка влево 15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9" name="Стрелка влево 18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sp>
        <p:nvSpPr>
          <p:cNvPr id="17421" name="Прямоугольник 12"/>
          <p:cNvSpPr>
            <a:spLocks noChangeArrowheads="1"/>
          </p:cNvSpPr>
          <p:nvPr/>
        </p:nvSpPr>
        <p:spPr bwMode="auto">
          <a:xfrm>
            <a:off x="2916238" y="981075"/>
            <a:ext cx="5184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Назовите имя женщины-космонавта, вышедшей первой в открытый космос .</a:t>
            </a:r>
          </a:p>
        </p:txBody>
      </p:sp>
      <p:pic>
        <p:nvPicPr>
          <p:cNvPr id="17422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3" name="Группа 17"/>
          <p:cNvGrpSpPr>
            <a:grpSpLocks/>
          </p:cNvGrpSpPr>
          <p:nvPr/>
        </p:nvGrpSpPr>
        <p:grpSpPr bwMode="auto">
          <a:xfrm>
            <a:off x="250825" y="2636838"/>
            <a:ext cx="8605838" cy="3168650"/>
            <a:chOff x="250825" y="2636838"/>
            <a:chExt cx="8605838" cy="3168650"/>
          </a:xfrm>
        </p:grpSpPr>
        <p:sp>
          <p:nvSpPr>
            <p:cNvPr id="17425" name="Прямоугольник 17"/>
            <p:cNvSpPr>
              <a:spLocks noChangeArrowheads="1"/>
            </p:cNvSpPr>
            <p:nvPr/>
          </p:nvSpPr>
          <p:spPr bwMode="auto">
            <a:xfrm>
              <a:off x="3924300" y="2997200"/>
              <a:ext cx="4932363" cy="2030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25 июля 1984 года женщина-космонавт Светлана Савицкая осуществила выход в открытый космос, пробыв вне космического корабля 3 часа 35 минут. Вместе с Владимиром Джанибековым ею были выполнены уникальные эксперименты в условиях открытого космоса.</a:t>
              </a:r>
            </a:p>
          </p:txBody>
        </p:sp>
        <p:pic>
          <p:nvPicPr>
            <p:cNvPr id="17426" name="Picture 2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636838"/>
              <a:ext cx="3529013" cy="316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 rot="5400000">
            <a:off x="4666617" y="-1706177"/>
            <a:ext cx="1849408" cy="6215106"/>
          </a:xfrm>
          <a:prstGeom prst="wedgeRoundRectCallout">
            <a:avLst>
              <a:gd name="adj1" fmla="val -18684"/>
              <a:gd name="adj2" fmla="val 72334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pic>
        <p:nvPicPr>
          <p:cNvPr id="18438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683568" y="1268760"/>
            <a:ext cx="886781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3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00</a:t>
            </a: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sp>
        <p:nvSpPr>
          <p:cNvPr id="18445" name="Прямоугольник 10"/>
          <p:cNvSpPr>
            <a:spLocks noChangeArrowheads="1"/>
          </p:cNvSpPr>
          <p:nvPr/>
        </p:nvSpPr>
        <p:spPr bwMode="auto">
          <a:xfrm>
            <a:off x="3563938" y="981075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Кем и когда была осуществлена первая высадка людей на Луну?</a:t>
            </a: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18446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7" name="TextBox 16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250825" y="2636838"/>
            <a:ext cx="8750300" cy="3168650"/>
            <a:chOff x="250825" y="2636838"/>
            <a:chExt cx="8750300" cy="3168650"/>
          </a:xfrm>
        </p:grpSpPr>
        <p:sp>
          <p:nvSpPr>
            <p:cNvPr id="18449" name="Прямоугольник 19"/>
            <p:cNvSpPr>
              <a:spLocks noChangeArrowheads="1"/>
            </p:cNvSpPr>
            <p:nvPr/>
          </p:nvSpPr>
          <p:spPr bwMode="auto">
            <a:xfrm>
              <a:off x="3492500" y="2852738"/>
              <a:ext cx="5508625" cy="2838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21 июля 1969 года американские астронавты совершили посадку на поверхность Луны. Первый человек, вступивший на Луну, - командир корабля "Аполлон-11"  Нейл Армстронг. Капсула с посланиями глав 74 государств была оставлена на Луне. На посадочной ступени были прикреплены карта Земли и табличка с надписью: "Здесь люди с планеты Земля впервые ступили на Луну. Мы пришли с миром от всего человечества".</a:t>
              </a:r>
            </a:p>
          </p:txBody>
        </p:sp>
        <p:pic>
          <p:nvPicPr>
            <p:cNvPr id="18450" name="Picture 2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636838"/>
              <a:ext cx="3168650" cy="316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ая прямоугольная выноска 12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8213"/>
              <a:gd name="adj2" fmla="val 6939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pic>
        <p:nvPicPr>
          <p:cNvPr id="19461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400</a:t>
            </a:r>
          </a:p>
        </p:txBody>
      </p:sp>
      <p:sp>
        <p:nvSpPr>
          <p:cNvPr id="14" name="Стрелка влево 13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7" name="Стрелка влево 16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19468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9" name="TextBox 10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71" name="Прямоугольник 12"/>
          <p:cNvSpPr>
            <a:spLocks noChangeArrowheads="1"/>
          </p:cNvSpPr>
          <p:nvPr/>
        </p:nvSpPr>
        <p:spPr bwMode="auto">
          <a:xfrm>
            <a:off x="2843213" y="981075"/>
            <a:ext cx="5184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Назовите имя первой женщины-космонавта и её космический позывной. </a:t>
            </a:r>
          </a:p>
        </p:txBody>
      </p:sp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250825" y="2636838"/>
            <a:ext cx="8893175" cy="3113087"/>
            <a:chOff x="250825" y="2636838"/>
            <a:chExt cx="8893175" cy="3113088"/>
          </a:xfrm>
        </p:grpSpPr>
        <p:sp>
          <p:nvSpPr>
            <p:cNvPr id="19473" name="Прямоугольник 15"/>
            <p:cNvSpPr>
              <a:spLocks noChangeArrowheads="1"/>
            </p:cNvSpPr>
            <p:nvPr/>
          </p:nvSpPr>
          <p:spPr bwMode="auto">
            <a:xfrm>
              <a:off x="4067175" y="2636838"/>
              <a:ext cx="5076825" cy="311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16-19 июня 1963 года Валентина Терешкова первой из женщин в мире совершила свой исторический полет в космос на космическом корабле «Восток-6», находясь на околоземной орбите вместе в кораблем «Восток-5», пилотируемым Валерием Быковским. Ее космический позывной «Чайка» 48 раз облетел вокруг планеты, а общая продолжительность полета Терешковой В.В. составила 2 суток 22 часа 50 минут.</a:t>
              </a:r>
            </a:p>
          </p:txBody>
        </p:sp>
        <p:pic>
          <p:nvPicPr>
            <p:cNvPr id="19474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708275"/>
              <a:ext cx="3852863" cy="2925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5900" y="115888"/>
            <a:ext cx="8748713" cy="6553200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468313" y="260350"/>
            <a:ext cx="7991475" cy="610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b="1">
                <a:solidFill>
                  <a:schemeClr val="bg1"/>
                </a:solidFill>
              </a:rPr>
              <a:t>Исторический полет Юрия Гагарина и последовавшие за ним пилотируемые полёты открыли перед человечеством широчайшие возможности. Каждый год, 12 апреля, чествуя всех космонавтов, люди планеты всегда будут вспоминать Юрия Гагарина.</a:t>
            </a:r>
            <a:r>
              <a:rPr lang="ru-RU">
                <a:solidFill>
                  <a:schemeClr val="bg1"/>
                </a:solidFill>
              </a:rPr>
              <a:t> </a:t>
            </a:r>
            <a:endParaRPr lang="ru-RU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en-US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endParaRPr lang="ru-RU" sz="2000" b="1">
              <a:solidFill>
                <a:schemeClr val="bg1"/>
              </a:solidFill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>
                <a:solidFill>
                  <a:schemeClr val="bg1"/>
                </a:solidFill>
              </a:rPr>
              <a:t>Штурм космоса продолжается. Память о первом его покорителе требует, чтобы новые победы на звездном пути человечества служили только миру и прогрессу, только благу людей.</a:t>
            </a:r>
          </a:p>
        </p:txBody>
      </p:sp>
      <p:sp>
        <p:nvSpPr>
          <p:cNvPr id="20484" name="TextBox 2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250825" y="1412875"/>
            <a:ext cx="8621713" cy="3816350"/>
            <a:chOff x="323850" y="1557338"/>
            <a:chExt cx="8621713" cy="3816350"/>
          </a:xfrm>
        </p:grpSpPr>
        <p:sp>
          <p:nvSpPr>
            <p:cNvPr id="20491" name="Прямоугольник 5"/>
            <p:cNvSpPr>
              <a:spLocks noChangeArrowheads="1"/>
            </p:cNvSpPr>
            <p:nvPr/>
          </p:nvSpPr>
          <p:spPr bwMode="auto">
            <a:xfrm>
              <a:off x="3924300" y="2276476"/>
              <a:ext cx="5021263" cy="228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b="1">
                  <a:solidFill>
                    <a:schemeClr val="bg1"/>
                  </a:solidFill>
                </a:rPr>
                <a:t>Он открыл людям Земли дорогу в неизвестный мир. Но только ли это? Думается, Гагарин сделал нечто большее - он дал людям веру в их собственные силы, в их возможности, дал силу идти увереннее, смелее... </a:t>
              </a:r>
            </a:p>
            <a:p>
              <a:r>
                <a:rPr lang="ru-RU" b="1">
                  <a:solidFill>
                    <a:schemeClr val="bg1"/>
                  </a:solidFill>
                </a:rPr>
                <a:t>Это – Прометеево деяние... </a:t>
              </a:r>
            </a:p>
            <a:p>
              <a:pPr algn="r"/>
              <a:r>
                <a:rPr lang="ru-RU" b="1">
                  <a:solidFill>
                    <a:schemeClr val="bg1"/>
                  </a:solidFill>
                </a:rPr>
                <a:t>С.П. КОРОЛЕВ.</a:t>
              </a:r>
            </a:p>
          </p:txBody>
        </p:sp>
        <p:pic>
          <p:nvPicPr>
            <p:cNvPr id="20492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23850" y="1557338"/>
              <a:ext cx="3527425" cy="3816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15"/>
          <p:cNvGrpSpPr>
            <a:grpSpLocks/>
          </p:cNvGrpSpPr>
          <p:nvPr/>
        </p:nvGrpSpPr>
        <p:grpSpPr bwMode="auto">
          <a:xfrm>
            <a:off x="8027988" y="6237288"/>
            <a:ext cx="1000125" cy="357187"/>
            <a:chOff x="8027988" y="6237288"/>
            <a:chExt cx="1000125" cy="357187"/>
          </a:xfrm>
        </p:grpSpPr>
        <p:sp>
          <p:nvSpPr>
            <p:cNvPr id="9" name="Стрелка влево 8"/>
            <p:cNvSpPr/>
            <p:nvPr/>
          </p:nvSpPr>
          <p:spPr>
            <a:xfrm flipH="1">
              <a:off x="8027988" y="6237288"/>
              <a:ext cx="1000125" cy="357187"/>
            </a:xfrm>
            <a:prstGeom prst="leftArrow">
              <a:avLst>
                <a:gd name="adj1" fmla="val 53638"/>
                <a:gd name="adj2" fmla="val 108514"/>
              </a:avLst>
            </a:prstGeom>
            <a:blipFill>
              <a:blip r:embed="rId3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0" name="TextBox 9">
              <a:hlinkClick r:id="rId4" action="ppaction://hlinksldjump"/>
            </p:cNvPr>
            <p:cNvSpPr txBox="1"/>
            <p:nvPr/>
          </p:nvSpPr>
          <p:spPr bwMode="auto">
            <a:xfrm>
              <a:off x="8129588" y="6265863"/>
              <a:ext cx="714375" cy="2762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Вперёд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3088" y="2781300"/>
            <a:ext cx="22209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3088" y="4076700"/>
            <a:ext cx="222091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3088" y="5300663"/>
            <a:ext cx="22209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78625" y="1484313"/>
            <a:ext cx="22209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1063" y="27797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1063" y="4076700"/>
            <a:ext cx="2219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1063" y="530066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3113" y="1557338"/>
            <a:ext cx="2220912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4900" y="2779713"/>
            <a:ext cx="22209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4900" y="4076700"/>
            <a:ext cx="22209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74900" y="5300663"/>
            <a:ext cx="222091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557338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2781300"/>
            <a:ext cx="2219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47" descr="C:\Documents and Settings\Aida\Рабочий стол\Безымянный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400526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30066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5900"/>
            <a:ext cx="2219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23" name="TextBox 63"/>
          <p:cNvSpPr txBox="1">
            <a:spLocks noChangeArrowheads="1"/>
          </p:cNvSpPr>
          <p:nvPr/>
        </p:nvSpPr>
        <p:spPr bwMode="auto">
          <a:xfrm>
            <a:off x="287338" y="6642100"/>
            <a:ext cx="14652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http://edu-teacherzv.ucoz.ru</a:t>
            </a:r>
            <a:endParaRPr lang="ru-RU" sz="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3" name="7-конечная звезда 52"/>
          <p:cNvSpPr/>
          <p:nvPr/>
        </p:nvSpPr>
        <p:spPr>
          <a:xfrm>
            <a:off x="611560" y="1700833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4" name="TextBox 53">
            <a:hlinkClick r:id="rId4" action="ppaction://hlinksldjump"/>
          </p:cNvPr>
          <p:cNvSpPr txBox="1"/>
          <p:nvPr/>
        </p:nvSpPr>
        <p:spPr>
          <a:xfrm>
            <a:off x="611560" y="1700808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5" name="7-конечная звезда 54"/>
          <p:cNvSpPr/>
          <p:nvPr/>
        </p:nvSpPr>
        <p:spPr>
          <a:xfrm>
            <a:off x="683122" y="2925018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8" name="TextBox 57">
            <a:hlinkClick r:id="rId5" action="ppaction://hlinksldjump"/>
          </p:cNvPr>
          <p:cNvSpPr txBox="1"/>
          <p:nvPr/>
        </p:nvSpPr>
        <p:spPr>
          <a:xfrm>
            <a:off x="683122" y="2997026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9" name="7-конечная звезда 58"/>
          <p:cNvSpPr/>
          <p:nvPr/>
        </p:nvSpPr>
        <p:spPr>
          <a:xfrm>
            <a:off x="755576" y="4149080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0" name="TextBox 59">
            <a:hlinkClick r:id="rId3" action="ppaction://hlinksldjump"/>
          </p:cNvPr>
          <p:cNvSpPr txBox="1"/>
          <p:nvPr/>
        </p:nvSpPr>
        <p:spPr>
          <a:xfrm>
            <a:off x="755576" y="4221088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4" name="7-конечная звезда 63"/>
          <p:cNvSpPr/>
          <p:nvPr/>
        </p:nvSpPr>
        <p:spPr>
          <a:xfrm>
            <a:off x="899592" y="5517232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6" name="TextBox 65">
            <a:hlinkClick r:id="rId6" action="ppaction://hlinksldjump"/>
          </p:cNvPr>
          <p:cNvSpPr txBox="1"/>
          <p:nvPr/>
        </p:nvSpPr>
        <p:spPr>
          <a:xfrm>
            <a:off x="899592" y="5589240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7" name="7-конечная звезда 66"/>
          <p:cNvSpPr/>
          <p:nvPr/>
        </p:nvSpPr>
        <p:spPr>
          <a:xfrm>
            <a:off x="2915816" y="1700808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8" name="TextBox 67">
            <a:hlinkClick r:id="rId7" action="ppaction://hlinksldjump"/>
          </p:cNvPr>
          <p:cNvSpPr txBox="1"/>
          <p:nvPr/>
        </p:nvSpPr>
        <p:spPr>
          <a:xfrm>
            <a:off x="2915816" y="1772816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9" name="7-конечная звезда 68"/>
          <p:cNvSpPr/>
          <p:nvPr/>
        </p:nvSpPr>
        <p:spPr>
          <a:xfrm>
            <a:off x="2987824" y="2924944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0" name="TextBox 69">
            <a:hlinkClick r:id="rId8" action="ppaction://hlinksldjump"/>
          </p:cNvPr>
          <p:cNvSpPr txBox="1"/>
          <p:nvPr/>
        </p:nvSpPr>
        <p:spPr>
          <a:xfrm>
            <a:off x="2987824" y="2996952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1" name="7-конечная звезда 70"/>
          <p:cNvSpPr/>
          <p:nvPr/>
        </p:nvSpPr>
        <p:spPr>
          <a:xfrm>
            <a:off x="2987824" y="4149080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3" name="TextBox 72">
            <a:hlinkClick r:id="rId9" action="ppaction://hlinksldjump"/>
          </p:cNvPr>
          <p:cNvSpPr txBox="1"/>
          <p:nvPr/>
        </p:nvSpPr>
        <p:spPr>
          <a:xfrm>
            <a:off x="2987824" y="4221088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4" name="7-конечная звезда 73"/>
          <p:cNvSpPr/>
          <p:nvPr/>
        </p:nvSpPr>
        <p:spPr>
          <a:xfrm>
            <a:off x="3059832" y="5445224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5" name="TextBox 74">
            <a:hlinkClick r:id="rId10" action="ppaction://hlinksldjump"/>
          </p:cNvPr>
          <p:cNvSpPr txBox="1"/>
          <p:nvPr/>
        </p:nvSpPr>
        <p:spPr>
          <a:xfrm>
            <a:off x="3059832" y="5517232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6" name="7-конечная звезда 75"/>
          <p:cNvSpPr/>
          <p:nvPr/>
        </p:nvSpPr>
        <p:spPr>
          <a:xfrm>
            <a:off x="5220072" y="1700808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7" name="TextBox 76">
            <a:hlinkClick r:id="rId11" action="ppaction://hlinksldjump"/>
          </p:cNvPr>
          <p:cNvSpPr txBox="1"/>
          <p:nvPr/>
        </p:nvSpPr>
        <p:spPr>
          <a:xfrm>
            <a:off x="5220072" y="1772816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8" name="7-конечная звезда 77"/>
          <p:cNvSpPr/>
          <p:nvPr/>
        </p:nvSpPr>
        <p:spPr>
          <a:xfrm>
            <a:off x="5364088" y="2924944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9" name="TextBox 78">
            <a:hlinkClick r:id="rId12" action="ppaction://hlinksldjump"/>
          </p:cNvPr>
          <p:cNvSpPr txBox="1"/>
          <p:nvPr/>
        </p:nvSpPr>
        <p:spPr>
          <a:xfrm>
            <a:off x="5364088" y="2996952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0" name="7-конечная звезда 79"/>
          <p:cNvSpPr/>
          <p:nvPr/>
        </p:nvSpPr>
        <p:spPr>
          <a:xfrm>
            <a:off x="5267126" y="4149080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1" name="TextBox 80">
            <a:hlinkClick r:id="rId13" action="ppaction://hlinksldjump"/>
          </p:cNvPr>
          <p:cNvSpPr txBox="1"/>
          <p:nvPr/>
        </p:nvSpPr>
        <p:spPr>
          <a:xfrm>
            <a:off x="5267126" y="4221088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2" name="7-конечная звезда 81"/>
          <p:cNvSpPr/>
          <p:nvPr/>
        </p:nvSpPr>
        <p:spPr>
          <a:xfrm>
            <a:off x="5364088" y="5445224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3" name="TextBox 82">
            <a:hlinkClick r:id="rId14" action="ppaction://hlinksldjump"/>
          </p:cNvPr>
          <p:cNvSpPr txBox="1"/>
          <p:nvPr/>
        </p:nvSpPr>
        <p:spPr>
          <a:xfrm>
            <a:off x="5364088" y="5517232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4" name="7-конечная звезда 83"/>
          <p:cNvSpPr/>
          <p:nvPr/>
        </p:nvSpPr>
        <p:spPr>
          <a:xfrm>
            <a:off x="7452320" y="1629271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5" name="TextBox 84">
            <a:hlinkClick r:id="rId15" action="ppaction://hlinksldjump"/>
          </p:cNvPr>
          <p:cNvSpPr txBox="1"/>
          <p:nvPr/>
        </p:nvSpPr>
        <p:spPr>
          <a:xfrm>
            <a:off x="7452320" y="1701279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</a:t>
            </a: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6" name="7-конечная звезда 85"/>
          <p:cNvSpPr/>
          <p:nvPr/>
        </p:nvSpPr>
        <p:spPr>
          <a:xfrm>
            <a:off x="7524328" y="2925415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7" name="TextBox 86">
            <a:hlinkClick r:id="rId16" action="ppaction://hlinksldjump"/>
          </p:cNvPr>
          <p:cNvSpPr txBox="1"/>
          <p:nvPr/>
        </p:nvSpPr>
        <p:spPr>
          <a:xfrm>
            <a:off x="7524328" y="2997423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2" name="7-конечная звезда 91"/>
          <p:cNvSpPr/>
          <p:nvPr/>
        </p:nvSpPr>
        <p:spPr>
          <a:xfrm>
            <a:off x="7524328" y="4221088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3" name="TextBox 92">
            <a:hlinkClick r:id="rId17" action="ppaction://hlinksldjump"/>
          </p:cNvPr>
          <p:cNvSpPr txBox="1"/>
          <p:nvPr/>
        </p:nvSpPr>
        <p:spPr>
          <a:xfrm>
            <a:off x="7596336" y="4293096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300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0" name="7-конечная звезда 99"/>
          <p:cNvSpPr/>
          <p:nvPr/>
        </p:nvSpPr>
        <p:spPr>
          <a:xfrm>
            <a:off x="7596336" y="5445695"/>
            <a:ext cx="943236" cy="610413"/>
          </a:xfrm>
          <a:prstGeom prst="star7">
            <a:avLst>
              <a:gd name="adj" fmla="val 22337"/>
              <a:gd name="hf" fmla="val 102572"/>
              <a:gd name="vf" fmla="val 105210"/>
            </a:avLst>
          </a:prstGeom>
          <a:solidFill>
            <a:schemeClr val="accent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1" name="TextBox 100">
            <a:hlinkClick r:id="rId18" action="ppaction://hlinksldjump"/>
          </p:cNvPr>
          <p:cNvSpPr txBox="1"/>
          <p:nvPr/>
        </p:nvSpPr>
        <p:spPr>
          <a:xfrm>
            <a:off x="7596336" y="5517703"/>
            <a:ext cx="943236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en-US" sz="32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400</a:t>
            </a:r>
            <a:endParaRPr lang="ru-RU" sz="3200" b="1" dirty="0">
              <a:ln w="11430"/>
              <a:solidFill>
                <a:srgbClr val="FFC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348038" y="3573463"/>
            <a:ext cx="7667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4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971550" y="2276475"/>
            <a:ext cx="7667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5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87450" y="4797425"/>
            <a:ext cx="7667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6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258888" y="6021388"/>
            <a:ext cx="7667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7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203575" y="486886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8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419475" y="6021388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29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867400" y="4797425"/>
            <a:ext cx="7667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0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651500" y="6021388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1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724525" y="3500438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2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5508625" y="2349500"/>
            <a:ext cx="7667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132138" y="2276475"/>
            <a:ext cx="766762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4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956550" y="6021388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5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956550" y="486886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6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786688" y="3500438"/>
            <a:ext cx="7667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7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740650" y="2205038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8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971550" y="3644900"/>
            <a:ext cx="7667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0"/>
          <p:cNvGrpSpPr>
            <a:grpSpLocks/>
          </p:cNvGrpSpPr>
          <p:nvPr/>
        </p:nvGrpSpPr>
        <p:grpSpPr bwMode="auto">
          <a:xfrm>
            <a:off x="7667625" y="6237288"/>
            <a:ext cx="1476375" cy="357187"/>
            <a:chOff x="7596336" y="4004419"/>
            <a:chExt cx="928688" cy="357832"/>
          </a:xfrm>
        </p:grpSpPr>
        <p:sp>
          <p:nvSpPr>
            <p:cNvPr id="88" name="Стрелка влево 87">
              <a:hlinkClick r:id="rId20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21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89" name="TextBox 88">
              <a:hlinkClick r:id="rId20" action="ppaction://hlinksldjump"/>
            </p:cNvPr>
            <p:cNvSpPr txBox="1"/>
            <p:nvPr/>
          </p:nvSpPr>
          <p:spPr>
            <a:xfrm>
              <a:off x="7708178" y="4036226"/>
              <a:ext cx="746945" cy="30853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Конец  игры </a:t>
              </a:r>
            </a:p>
          </p:txBody>
        </p:sp>
      </p:grpSp>
      <p:sp>
        <p:nvSpPr>
          <p:cNvPr id="72" name="Прямоугольник 71"/>
          <p:cNvSpPr/>
          <p:nvPr/>
        </p:nvSpPr>
        <p:spPr>
          <a:xfrm>
            <a:off x="1619672" y="260648"/>
            <a:ext cx="6145080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Космический полёт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539750" y="5229225"/>
            <a:ext cx="78486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8" name="Управляющая кнопка: настраиваемая 7">
            <a:hlinkClick r:id="" action="ppaction://hlinkshowjump?jump=endshow" highlightClick="1"/>
          </p:cNvPr>
          <p:cNvSpPr/>
          <p:nvPr/>
        </p:nvSpPr>
        <p:spPr>
          <a:xfrm>
            <a:off x="7956550" y="6092825"/>
            <a:ext cx="936625" cy="288925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Стрелка влево 5">
            <a:hlinkClick r:id="rId2" action="ppaction://hlinksldjump"/>
          </p:cNvPr>
          <p:cNvSpPr/>
          <p:nvPr/>
        </p:nvSpPr>
        <p:spPr bwMode="auto">
          <a:xfrm>
            <a:off x="7667624" y="6092823"/>
            <a:ext cx="1476375" cy="357188"/>
          </a:xfrm>
          <a:prstGeom prst="leftArrow">
            <a:avLst>
              <a:gd name="adj1" fmla="val 82895"/>
              <a:gd name="adj2" fmla="val 0"/>
            </a:avLst>
          </a:prstGeom>
          <a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pic>
        <p:nvPicPr>
          <p:cNvPr id="21509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4438" y="260350"/>
            <a:ext cx="4246562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настраиваемая 9">
            <a:hlinkClick r:id="" action="ppaction://hlinkshowjump?jump=endshow" highlightClick="1"/>
          </p:cNvPr>
          <p:cNvSpPr/>
          <p:nvPr/>
        </p:nvSpPr>
        <p:spPr>
          <a:xfrm>
            <a:off x="7956550" y="6092825"/>
            <a:ext cx="863600" cy="288925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Выход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642938" y="6000750"/>
            <a:ext cx="5643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200">
              <a:latin typeface="Calibri" pitchFamily="34" charset="0"/>
              <a:hlinkClick r:id="rId3"/>
            </a:endParaRPr>
          </a:p>
          <a:p>
            <a:endParaRPr lang="en-US" sz="1200">
              <a:latin typeface="Calibri" pitchFamily="34" charset="0"/>
              <a:hlinkClick r:id="rId3"/>
            </a:endParaRP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179388" y="301625"/>
            <a:ext cx="8964612" cy="706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000" dirty="0">
                <a:solidFill>
                  <a:schemeClr val="bg1"/>
                </a:solidFill>
              </a:rPr>
              <a:t>Использованные ресурсы:</a:t>
            </a:r>
          </a:p>
          <a:p>
            <a:r>
              <a:rPr lang="en-US" sz="1000" dirty="0">
                <a:solidFill>
                  <a:schemeClr val="bg1"/>
                </a:solidFill>
                <a:hlinkClick r:id="rId4"/>
              </a:rPr>
              <a:t>http://img15.nnm.ru/7/9/f/d/1/62977b926b32ad32cb4a5168f8d_prev.jpg</a:t>
            </a:r>
            <a:r>
              <a:rPr lang="ru-RU" sz="1000" dirty="0">
                <a:solidFill>
                  <a:schemeClr val="bg1"/>
                </a:solidFill>
                <a:hlinkClick r:id="rId5"/>
              </a:rPr>
              <a:t> </a:t>
            </a:r>
            <a:r>
              <a:rPr lang="ru-RU" sz="1000" dirty="0">
                <a:solidFill>
                  <a:schemeClr val="bg1"/>
                </a:solidFill>
              </a:rPr>
              <a:t>  - Гагарин Ю.А.</a:t>
            </a:r>
            <a:endParaRPr lang="en-US" sz="1000" dirty="0">
              <a:solidFill>
                <a:schemeClr val="bg1"/>
              </a:solidFill>
            </a:endParaRPr>
          </a:p>
          <a:p>
            <a:r>
              <a:rPr lang="en-US" sz="1000" dirty="0">
                <a:solidFill>
                  <a:schemeClr val="bg1"/>
                </a:solidFill>
                <a:hlinkClick r:id="rId6"/>
              </a:rPr>
              <a:t>http://img15.nnm.ru/e/7/4/2/1/308b8760c13f5e6bfdc45222479.jpg</a:t>
            </a:r>
            <a:r>
              <a:rPr lang="en-US" sz="1000" dirty="0">
                <a:solidFill>
                  <a:schemeClr val="bg1"/>
                </a:solidFill>
              </a:rPr>
              <a:t>   - </a:t>
            </a:r>
            <a:r>
              <a:rPr lang="ru-RU" sz="1000" dirty="0">
                <a:solidFill>
                  <a:schemeClr val="bg1"/>
                </a:solidFill>
              </a:rPr>
              <a:t>Гагарин Ю.А.</a:t>
            </a:r>
          </a:p>
          <a:p>
            <a:r>
              <a:rPr lang="en-US" sz="1000" dirty="0">
                <a:solidFill>
                  <a:schemeClr val="bg1"/>
                </a:solidFill>
                <a:hlinkClick r:id="rId7"/>
              </a:rPr>
              <a:t>http://www.bmstu.ru/history/content/img_gallery/2627833426.jpg </a:t>
            </a:r>
            <a:r>
              <a:rPr lang="ru-RU" sz="1000" dirty="0">
                <a:solidFill>
                  <a:schemeClr val="bg1"/>
                </a:solidFill>
                <a:hlinkClick r:id="rId7"/>
              </a:rPr>
              <a:t> </a:t>
            </a:r>
            <a:r>
              <a:rPr lang="ru-RU" sz="1000" dirty="0">
                <a:solidFill>
                  <a:schemeClr val="bg1"/>
                </a:solidFill>
              </a:rPr>
              <a:t>- первый ИСЗ </a:t>
            </a:r>
            <a:endParaRPr lang="en-US" sz="1000" dirty="0">
              <a:solidFill>
                <a:schemeClr val="bg1"/>
              </a:solidFill>
            </a:endParaRPr>
          </a:p>
          <a:p>
            <a:r>
              <a:rPr lang="en-US" sz="1000" dirty="0">
                <a:solidFill>
                  <a:schemeClr val="bg1"/>
                </a:solidFill>
                <a:hlinkClick r:id="rId8"/>
              </a:rPr>
              <a:t>http://www.luchmir.com/BelayaIdeya/Vesna08_files/image007.jpg</a:t>
            </a:r>
            <a:r>
              <a:rPr lang="en-US" sz="1000" dirty="0">
                <a:solidFill>
                  <a:schemeClr val="bg1"/>
                </a:solidFill>
              </a:rPr>
              <a:t>  - </a:t>
            </a:r>
            <a:r>
              <a:rPr lang="ru-RU" sz="1000" dirty="0">
                <a:solidFill>
                  <a:schemeClr val="bg1"/>
                </a:solidFill>
              </a:rPr>
              <a:t>первый ИСЗ </a:t>
            </a:r>
          </a:p>
          <a:p>
            <a:r>
              <a:rPr lang="en-US" sz="1000" dirty="0">
                <a:solidFill>
                  <a:schemeClr val="bg1"/>
                </a:solidFill>
                <a:hlinkClick r:id="rId9"/>
              </a:rPr>
              <a:t>http://img15.nnm.ru/a/f/7/4/7/85bf9f462e6849da050b631a219.jpg</a:t>
            </a:r>
            <a:r>
              <a:rPr lang="ru-RU" sz="1000" dirty="0">
                <a:solidFill>
                  <a:schemeClr val="bg1"/>
                </a:solidFill>
              </a:rPr>
              <a:t> - Гагарин Ю.А. И Королёв С.А.</a:t>
            </a:r>
          </a:p>
          <a:p>
            <a:r>
              <a:rPr lang="ru-RU" sz="1000" dirty="0">
                <a:solidFill>
                  <a:schemeClr val="bg1"/>
                </a:solidFill>
              </a:rPr>
              <a:t> </a:t>
            </a:r>
            <a:r>
              <a:rPr lang="en-US" sz="1000" dirty="0">
                <a:solidFill>
                  <a:schemeClr val="bg1"/>
                </a:solidFill>
                <a:hlinkClick r:id="rId10"/>
              </a:rPr>
              <a:t>http://kolamap.ru/library/song/mp3/poehali.mp3</a:t>
            </a:r>
            <a:r>
              <a:rPr lang="ru-RU" sz="1000" dirty="0">
                <a:solidFill>
                  <a:schemeClr val="bg1"/>
                </a:solidFill>
              </a:rPr>
              <a:t> -  "Поехали.." сообщение ТАСС, mp3 — (1,5</a:t>
            </a:r>
            <a:r>
              <a:rPr lang="en-US" sz="1000" dirty="0">
                <a:solidFill>
                  <a:schemeClr val="bg1"/>
                </a:solidFill>
              </a:rPr>
              <a:t>Mb</a:t>
            </a:r>
            <a:r>
              <a:rPr lang="ru-RU" sz="1000" dirty="0">
                <a:solidFill>
                  <a:schemeClr val="bg1"/>
                </a:solidFill>
              </a:rPr>
              <a:t> )</a:t>
            </a:r>
          </a:p>
          <a:p>
            <a:r>
              <a:rPr lang="en-US" sz="1000" dirty="0">
                <a:solidFill>
                  <a:schemeClr val="bg1"/>
                </a:solidFill>
                <a:hlinkClick r:id="rId11"/>
              </a:rPr>
              <a:t>http://www.nauka.bg/pic/peo/fi/Galileo.arp.300pix.jpg</a:t>
            </a:r>
            <a:r>
              <a:rPr lang="ru-RU" sz="1000" dirty="0">
                <a:solidFill>
                  <a:schemeClr val="bg1"/>
                </a:solidFill>
              </a:rPr>
              <a:t> - 1.Галилей Г.</a:t>
            </a:r>
            <a:endParaRPr lang="en-US" sz="1000" dirty="0">
              <a:solidFill>
                <a:schemeClr val="bg1"/>
              </a:solidFill>
            </a:endParaRPr>
          </a:p>
          <a:p>
            <a:r>
              <a:rPr lang="en-US" sz="1000" dirty="0">
                <a:solidFill>
                  <a:schemeClr val="bg1"/>
                </a:solidFill>
                <a:hlinkClick r:id="rId12"/>
              </a:rPr>
              <a:t>http://tboivin.free.fr/utils/observation.jpg</a:t>
            </a:r>
            <a:r>
              <a:rPr lang="en-US" sz="1000" dirty="0">
                <a:solidFill>
                  <a:schemeClr val="bg1"/>
                </a:solidFill>
              </a:rPr>
              <a:t> - </a:t>
            </a:r>
            <a:r>
              <a:rPr lang="ru-RU" sz="1000" dirty="0">
                <a:solidFill>
                  <a:schemeClr val="bg1"/>
                </a:solidFill>
              </a:rPr>
              <a:t>2.Галилей Г.</a:t>
            </a:r>
            <a:endParaRPr lang="en-US" sz="1000" dirty="0">
              <a:solidFill>
                <a:schemeClr val="bg1"/>
              </a:solidFill>
            </a:endParaRPr>
          </a:p>
          <a:p>
            <a:r>
              <a:rPr lang="en-US" sz="1000" dirty="0">
                <a:solidFill>
                  <a:schemeClr val="bg1"/>
                </a:solidFill>
                <a:hlinkClick r:id="rId13"/>
              </a:rPr>
              <a:t>http://ru.wikipedia.org/wiki/%CF%D1-1</a:t>
            </a:r>
            <a:r>
              <a:rPr lang="en-US" sz="1000" dirty="0">
                <a:solidFill>
                  <a:schemeClr val="bg1"/>
                </a:solidFill>
              </a:rPr>
              <a:t> – </a:t>
            </a:r>
            <a:r>
              <a:rPr lang="ru-RU" sz="1000" dirty="0">
                <a:solidFill>
                  <a:schemeClr val="bg1"/>
                </a:solidFill>
              </a:rPr>
              <a:t>Первый  ИСЗ</a:t>
            </a:r>
          </a:p>
          <a:p>
            <a:r>
              <a:rPr lang="en-US" sz="1000" dirty="0">
                <a:solidFill>
                  <a:schemeClr val="bg1"/>
                </a:solidFill>
                <a:hlinkClick r:id="rId14"/>
              </a:rPr>
              <a:t>http://ru.wikipedia.org/wiki/%CB%E0%E9%EA%E0_(%F1%EE%E1%E0%EA%E0-%EA%EE%F1%EC%EE%ED%E0%E2%F2)</a:t>
            </a:r>
            <a:r>
              <a:rPr lang="ru-RU" sz="1000" dirty="0">
                <a:solidFill>
                  <a:schemeClr val="bg1"/>
                </a:solidFill>
              </a:rPr>
              <a:t> –про собаку Лайку</a:t>
            </a:r>
          </a:p>
          <a:p>
            <a:r>
              <a:rPr lang="en-US" sz="1000" dirty="0">
                <a:solidFill>
                  <a:schemeClr val="bg1"/>
                </a:solidFill>
                <a:hlinkClick r:id="rId15"/>
              </a:rPr>
              <a:t>http://www.wired.com/images_blogs/wiredscience/2009/05/aleksey.jpg</a:t>
            </a:r>
            <a:r>
              <a:rPr lang="ru-RU" sz="1000" dirty="0">
                <a:solidFill>
                  <a:schemeClr val="bg1"/>
                </a:solidFill>
              </a:rPr>
              <a:t>  - Леонов А.А.</a:t>
            </a:r>
          </a:p>
          <a:p>
            <a:r>
              <a:rPr lang="en-US" sz="1000" dirty="0">
                <a:solidFill>
                  <a:schemeClr val="bg1"/>
                </a:solidFill>
                <a:hlinkClick r:id="rId16"/>
              </a:rPr>
              <a:t>http://www.naztech.org/_korolev.html</a:t>
            </a:r>
            <a:r>
              <a:rPr lang="ru-RU" sz="1000" dirty="0">
                <a:solidFill>
                  <a:schemeClr val="bg1"/>
                </a:solidFill>
              </a:rPr>
              <a:t> – Королёв С.П.</a:t>
            </a:r>
          </a:p>
          <a:p>
            <a:r>
              <a:rPr lang="en-US" sz="1000" dirty="0">
                <a:solidFill>
                  <a:schemeClr val="bg1"/>
                </a:solidFill>
                <a:hlinkClick r:id="rId17"/>
              </a:rPr>
              <a:t>http://www.rian.ru/infografika/20070720/69370889.html</a:t>
            </a:r>
            <a:r>
              <a:rPr lang="ru-RU" sz="1000" dirty="0">
                <a:solidFill>
                  <a:schemeClr val="bg1"/>
                </a:solidFill>
              </a:rPr>
              <a:t> - 1.Первые люди на Луне</a:t>
            </a:r>
          </a:p>
          <a:p>
            <a:r>
              <a:rPr lang="en-US" sz="1000" dirty="0">
                <a:solidFill>
                  <a:schemeClr val="bg1"/>
                </a:solidFill>
                <a:hlinkClick r:id="rId18"/>
              </a:rPr>
              <a:t>http://nickbaines.files.wordpress.com/2009/03/neil_armstrong1.jpg</a:t>
            </a:r>
            <a:r>
              <a:rPr lang="ru-RU" sz="1000" dirty="0">
                <a:solidFill>
                  <a:schemeClr val="bg1"/>
                </a:solidFill>
              </a:rPr>
              <a:t> - 2.Первые люди на Луне</a:t>
            </a:r>
          </a:p>
          <a:p>
            <a:r>
              <a:rPr lang="en-US" sz="1000" dirty="0">
                <a:solidFill>
                  <a:schemeClr val="bg1"/>
                </a:solidFill>
                <a:hlinkClick r:id="rId19"/>
              </a:rPr>
              <a:t>http://upload.wikimedia.org/wikipedia/commons/b/b0/Ap11-s69-31740.jpg</a:t>
            </a:r>
            <a:r>
              <a:rPr lang="ru-RU" sz="1000" dirty="0">
                <a:solidFill>
                  <a:schemeClr val="bg1"/>
                </a:solidFill>
              </a:rPr>
              <a:t> - американские астронавты</a:t>
            </a:r>
          </a:p>
          <a:p>
            <a:r>
              <a:rPr lang="en-US" sz="1000" dirty="0">
                <a:solidFill>
                  <a:schemeClr val="bg1"/>
                </a:solidFill>
                <a:hlinkClick r:id="rId20"/>
              </a:rPr>
              <a:t>http://college.ru/enportal/astrolite/content/chapter1/section2/paragraph1/subparagraph40.html</a:t>
            </a:r>
            <a:r>
              <a:rPr lang="ru-RU" sz="1000" dirty="0">
                <a:solidFill>
                  <a:schemeClr val="bg1"/>
                </a:solidFill>
              </a:rPr>
              <a:t> -Полярная звезда</a:t>
            </a:r>
          </a:p>
          <a:p>
            <a:r>
              <a:rPr lang="en-US" sz="1000" dirty="0">
                <a:solidFill>
                  <a:schemeClr val="bg1"/>
                </a:solidFill>
                <a:hlinkClick r:id="rId21"/>
              </a:rPr>
              <a:t>http://www.astrogalaxy.ru/fotorass/Big_small_Medveditc.gif</a:t>
            </a:r>
            <a:r>
              <a:rPr lang="ru-RU" sz="1000" dirty="0">
                <a:solidFill>
                  <a:schemeClr val="bg1"/>
                </a:solidFill>
              </a:rPr>
              <a:t> - Созвездия  М. и Б. Медведицы</a:t>
            </a:r>
          </a:p>
          <a:p>
            <a:r>
              <a:rPr lang="en-US" sz="1000" dirty="0">
                <a:solidFill>
                  <a:schemeClr val="bg1"/>
                </a:solidFill>
                <a:hlinkClick r:id="rId22"/>
              </a:rPr>
              <a:t>http://www.rg.ru/2009/07/24/savickaya-anons.html</a:t>
            </a:r>
            <a:r>
              <a:rPr lang="ru-RU" sz="1000" dirty="0">
                <a:solidFill>
                  <a:schemeClr val="bg1"/>
                </a:solidFill>
              </a:rPr>
              <a:t> - Савицкая С.</a:t>
            </a:r>
          </a:p>
          <a:p>
            <a:r>
              <a:rPr lang="en-US" sz="1000" dirty="0">
                <a:solidFill>
                  <a:schemeClr val="bg1"/>
                </a:solidFill>
                <a:hlinkClick r:id="rId23"/>
              </a:rPr>
              <a:t>http://claudelafleur.qc.ca/images/savitskaya-official.jpg</a:t>
            </a:r>
            <a:r>
              <a:rPr lang="ru-RU" sz="1000" dirty="0">
                <a:solidFill>
                  <a:schemeClr val="bg1"/>
                </a:solidFill>
              </a:rPr>
              <a:t> - Савицкая С.</a:t>
            </a:r>
          </a:p>
          <a:p>
            <a:r>
              <a:rPr lang="en-US" sz="1000" dirty="0">
                <a:solidFill>
                  <a:schemeClr val="bg1"/>
                </a:solidFill>
                <a:hlinkClick r:id="rId24"/>
              </a:rPr>
              <a:t>http://fr.rian.ru/images/18676/18/186761856.jpg</a:t>
            </a:r>
            <a:r>
              <a:rPr lang="ru-RU" sz="1000" dirty="0">
                <a:solidFill>
                  <a:schemeClr val="bg1"/>
                </a:solidFill>
              </a:rPr>
              <a:t> - Савицкая С.</a:t>
            </a:r>
          </a:p>
          <a:p>
            <a:r>
              <a:rPr lang="en-US" sz="1000" dirty="0">
                <a:solidFill>
                  <a:schemeClr val="bg1"/>
                </a:solidFill>
                <a:hlinkClick r:id="rId25"/>
              </a:rPr>
              <a:t>http://lady-forever.ru/publ/7-1-0-262</a:t>
            </a:r>
            <a:r>
              <a:rPr lang="ru-RU" sz="1000" dirty="0">
                <a:solidFill>
                  <a:schemeClr val="bg1"/>
                </a:solidFill>
              </a:rPr>
              <a:t> - Терешкова В.</a:t>
            </a:r>
          </a:p>
          <a:p>
            <a:r>
              <a:rPr lang="en-US" sz="1000" dirty="0">
                <a:solidFill>
                  <a:schemeClr val="bg1"/>
                </a:solidFill>
                <a:hlinkClick r:id="rId26"/>
              </a:rPr>
              <a:t>http://young.rzd.ru/dbmm/images/41/4080/1909501</a:t>
            </a:r>
            <a:r>
              <a:rPr lang="ru-RU" sz="1000" dirty="0">
                <a:solidFill>
                  <a:schemeClr val="bg1"/>
                </a:solidFill>
              </a:rPr>
              <a:t> - Терешкова В.</a:t>
            </a:r>
          </a:p>
          <a:p>
            <a:r>
              <a:rPr lang="en-US" sz="1000" dirty="0">
                <a:solidFill>
                  <a:schemeClr val="bg1"/>
                </a:solidFill>
                <a:hlinkClick r:id="rId27"/>
              </a:rPr>
              <a:t>http://the100.ru/images/womens/id946/93-Tereshkova.jpg</a:t>
            </a:r>
            <a:r>
              <a:rPr lang="ru-RU" sz="1000" dirty="0">
                <a:solidFill>
                  <a:schemeClr val="bg1"/>
                </a:solidFill>
              </a:rPr>
              <a:t> - Терешкова В.</a:t>
            </a:r>
          </a:p>
          <a:p>
            <a:r>
              <a:rPr lang="en-US" sz="1000" dirty="0">
                <a:solidFill>
                  <a:schemeClr val="bg1"/>
                </a:solidFill>
                <a:hlinkClick r:id="rId28"/>
              </a:rPr>
              <a:t>http://t3.gstatic.com/images?q=tbn:ANd9GcSegWtWd7V5KSr6P9ycrfxjYNlGo-hoJozj_EM09QAYPqEs_JKm</a:t>
            </a:r>
            <a:r>
              <a:rPr lang="ru-RU" sz="1000" dirty="0">
                <a:solidFill>
                  <a:schemeClr val="bg1"/>
                </a:solidFill>
              </a:rPr>
              <a:t>  - Лайка</a:t>
            </a:r>
          </a:p>
          <a:p>
            <a:r>
              <a:rPr lang="en-US" sz="1000" dirty="0">
                <a:solidFill>
                  <a:schemeClr val="bg1"/>
                </a:solidFill>
                <a:hlinkClick r:id="rId29"/>
              </a:rPr>
              <a:t>http://www.mirf.ru/Articles/print1848.html</a:t>
            </a:r>
            <a:r>
              <a:rPr lang="ru-RU" sz="1000" dirty="0">
                <a:solidFill>
                  <a:schemeClr val="bg1"/>
                </a:solidFill>
              </a:rPr>
              <a:t> - </a:t>
            </a:r>
            <a:r>
              <a:rPr lang="ru-RU" sz="1000" dirty="0" err="1">
                <a:solidFill>
                  <a:schemeClr val="bg1"/>
                </a:solidFill>
              </a:rPr>
              <a:t>Деннис</a:t>
            </a:r>
            <a:r>
              <a:rPr lang="ru-RU" sz="1000" dirty="0">
                <a:solidFill>
                  <a:schemeClr val="bg1"/>
                </a:solidFill>
              </a:rPr>
              <a:t> Тито </a:t>
            </a:r>
          </a:p>
          <a:p>
            <a:r>
              <a:rPr lang="en-US" sz="1000" dirty="0">
                <a:solidFill>
                  <a:schemeClr val="bg1"/>
                </a:solidFill>
                <a:hlinkClick r:id="rId30"/>
              </a:rPr>
              <a:t>http://www.port-folio.org/dt3.jpg</a:t>
            </a:r>
            <a:r>
              <a:rPr lang="ru-RU" sz="1000" dirty="0">
                <a:solidFill>
                  <a:schemeClr val="bg1"/>
                </a:solidFill>
              </a:rPr>
              <a:t>  - </a:t>
            </a:r>
            <a:r>
              <a:rPr lang="ru-RU" sz="1000" dirty="0" err="1">
                <a:solidFill>
                  <a:schemeClr val="bg1"/>
                </a:solidFill>
              </a:rPr>
              <a:t>Деннис</a:t>
            </a:r>
            <a:r>
              <a:rPr lang="ru-RU" sz="1000" dirty="0">
                <a:solidFill>
                  <a:schemeClr val="bg1"/>
                </a:solidFill>
              </a:rPr>
              <a:t> Тито </a:t>
            </a:r>
          </a:p>
          <a:p>
            <a:r>
              <a:rPr lang="en-US" sz="1000" dirty="0">
                <a:solidFill>
                  <a:schemeClr val="bg1"/>
                </a:solidFill>
                <a:hlinkClick r:id="rId31"/>
              </a:rPr>
              <a:t>http://s3.gzt.ru/f/upload/picture/10/09/16/image_32071.thumbnail.jpg</a:t>
            </a:r>
            <a:r>
              <a:rPr lang="ru-RU" sz="1000" dirty="0">
                <a:solidFill>
                  <a:schemeClr val="bg1"/>
                </a:solidFill>
              </a:rPr>
              <a:t>  - </a:t>
            </a:r>
            <a:r>
              <a:rPr lang="ru-RU" sz="1000" dirty="0" err="1">
                <a:solidFill>
                  <a:schemeClr val="bg1"/>
                </a:solidFill>
              </a:rPr>
              <a:t>Деннис</a:t>
            </a:r>
            <a:r>
              <a:rPr lang="ru-RU" sz="1000" dirty="0">
                <a:solidFill>
                  <a:schemeClr val="bg1"/>
                </a:solidFill>
              </a:rPr>
              <a:t> Тито </a:t>
            </a:r>
            <a:endParaRPr lang="en-US" sz="1000" dirty="0">
              <a:solidFill>
                <a:schemeClr val="bg1"/>
              </a:solidFill>
            </a:endParaRPr>
          </a:p>
          <a:p>
            <a:r>
              <a:rPr lang="en-US" sz="1000" dirty="0">
                <a:solidFill>
                  <a:schemeClr val="bg1"/>
                </a:solidFill>
                <a:hlinkClick r:id="rId32"/>
              </a:rPr>
              <a:t>http://news.babr.ru/?IDE=23379 – </a:t>
            </a:r>
            <a:r>
              <a:rPr lang="ru-RU" sz="1000" dirty="0">
                <a:solidFill>
                  <a:schemeClr val="bg1"/>
                </a:solidFill>
              </a:rPr>
              <a:t>Совместный полёт</a:t>
            </a:r>
          </a:p>
          <a:p>
            <a:r>
              <a:rPr lang="en-US" sz="1000" dirty="0">
                <a:solidFill>
                  <a:schemeClr val="bg1"/>
                </a:solidFill>
                <a:hlinkClick r:id="rId32"/>
              </a:rPr>
              <a:t>http://lib.brstu.ru/website/bd/istor_ing_dela/books/avia/default.htm</a:t>
            </a:r>
            <a:r>
              <a:rPr lang="ru-RU" sz="1000" dirty="0">
                <a:solidFill>
                  <a:schemeClr val="bg1"/>
                </a:solidFill>
                <a:hlinkClick r:id="rId32"/>
              </a:rPr>
              <a:t>  </a:t>
            </a:r>
            <a:r>
              <a:rPr lang="ru-RU" sz="1000" dirty="0">
                <a:solidFill>
                  <a:schemeClr val="bg1"/>
                </a:solidFill>
              </a:rPr>
              <a:t>-  </a:t>
            </a:r>
            <a:endParaRPr lang="en-US" sz="1000" dirty="0">
              <a:solidFill>
                <a:schemeClr val="bg1"/>
              </a:solidFill>
              <a:hlinkClick r:id="rId32"/>
            </a:endParaRPr>
          </a:p>
          <a:p>
            <a:r>
              <a:rPr lang="en-US" sz="1000" dirty="0">
                <a:solidFill>
                  <a:schemeClr val="bg1"/>
                </a:solidFill>
                <a:hlinkClick r:id="rId32"/>
              </a:rPr>
              <a:t>http://ru.wikipedia.org/wiki/</a:t>
            </a:r>
            <a:r>
              <a:rPr lang="ru-RU" sz="1000" dirty="0" err="1">
                <a:solidFill>
                  <a:schemeClr val="bg1"/>
                </a:solidFill>
                <a:hlinkClick r:id="rId32"/>
              </a:rPr>
              <a:t>Космодром_Байконур</a:t>
            </a:r>
            <a:r>
              <a:rPr lang="ru-RU" sz="1000" dirty="0">
                <a:solidFill>
                  <a:schemeClr val="bg1"/>
                </a:solidFill>
              </a:rPr>
              <a:t> - Космодром Байконур</a:t>
            </a:r>
          </a:p>
          <a:p>
            <a:r>
              <a:rPr lang="en-US" sz="1000" dirty="0">
                <a:solidFill>
                  <a:schemeClr val="bg1"/>
                </a:solidFill>
                <a:hlinkClick r:id="rId33"/>
              </a:rPr>
              <a:t>http://www.atlasaerospace.net/image/f_bayk2.jpg</a:t>
            </a:r>
            <a:r>
              <a:rPr lang="ru-RU" sz="1000" dirty="0">
                <a:solidFill>
                  <a:schemeClr val="bg1"/>
                </a:solidFill>
              </a:rPr>
              <a:t> - Космодром Байконур</a:t>
            </a:r>
          </a:p>
          <a:p>
            <a:r>
              <a:rPr lang="en-US" sz="1000" dirty="0">
                <a:solidFill>
                  <a:schemeClr val="bg1"/>
                </a:solidFill>
                <a:hlinkClick r:id="rId34"/>
              </a:rPr>
              <a:t>http://rus.ruvr.ru/data/2010/08/19/1232025934/3RIA-16006-Preview.jpg</a:t>
            </a:r>
            <a:r>
              <a:rPr lang="ru-RU" sz="1000" dirty="0">
                <a:solidFill>
                  <a:schemeClr val="bg1"/>
                </a:solidFill>
              </a:rPr>
              <a:t> - Белка и Стрелка</a:t>
            </a:r>
          </a:p>
          <a:p>
            <a:r>
              <a:rPr lang="en-US" sz="1000" dirty="0">
                <a:solidFill>
                  <a:schemeClr val="bg1"/>
                </a:solidFill>
                <a:hlinkClick r:id="rId35"/>
              </a:rPr>
              <a:t>http://dreamworlds.ru/uploads/posts/2010-03/1269925923_belka_strelka_b.jpg</a:t>
            </a:r>
            <a:r>
              <a:rPr lang="ru-RU" sz="1000" dirty="0">
                <a:solidFill>
                  <a:schemeClr val="bg1"/>
                </a:solidFill>
              </a:rPr>
              <a:t> - Белка и Стрелка</a:t>
            </a:r>
          </a:p>
          <a:p>
            <a:r>
              <a:rPr lang="en-US" sz="1000" dirty="0">
                <a:solidFill>
                  <a:schemeClr val="bg1"/>
                </a:solidFill>
                <a:hlinkClick r:id="rId36"/>
              </a:rPr>
              <a:t>http://www.mkmagazin.almanacwhf.ru/mkmagazin/avia/farman_iv_6.jpg</a:t>
            </a:r>
            <a:r>
              <a:rPr lang="ru-RU" sz="1000" dirty="0">
                <a:solidFill>
                  <a:schemeClr val="bg1"/>
                </a:solidFill>
              </a:rPr>
              <a:t> - самолёт</a:t>
            </a:r>
            <a:endParaRPr lang="en-US" sz="1000" dirty="0">
              <a:solidFill>
                <a:schemeClr val="bg1"/>
              </a:solidFill>
            </a:endParaRPr>
          </a:p>
          <a:p>
            <a:r>
              <a:rPr lang="en-US" sz="1000" dirty="0">
                <a:solidFill>
                  <a:schemeClr val="bg1"/>
                </a:solidFill>
                <a:hlinkClick r:id="rId37"/>
              </a:rPr>
              <a:t>http://tvorite.ru/uploads/posts/2011-03/1299851154_poster_space2.jpg</a:t>
            </a:r>
            <a:r>
              <a:rPr lang="en-US" sz="1000" dirty="0">
                <a:solidFill>
                  <a:schemeClr val="bg1"/>
                </a:solidFill>
              </a:rPr>
              <a:t> - </a:t>
            </a:r>
            <a:r>
              <a:rPr lang="ru-RU" sz="1000" dirty="0">
                <a:solidFill>
                  <a:schemeClr val="bg1"/>
                </a:solidFill>
              </a:rPr>
              <a:t>картинка на 20 слайде</a:t>
            </a:r>
          </a:p>
          <a:p>
            <a:r>
              <a:rPr lang="en-US" sz="1000" dirty="0">
                <a:solidFill>
                  <a:schemeClr val="bg1"/>
                </a:solidFill>
                <a:hlinkClick r:id="rId38"/>
              </a:rPr>
              <a:t>http://to-name.ru/biography/konstantin-ciolkovskij.htm</a:t>
            </a:r>
            <a:r>
              <a:rPr lang="ru-RU" sz="1000" dirty="0">
                <a:solidFill>
                  <a:schemeClr val="bg1"/>
                </a:solidFill>
              </a:rPr>
              <a:t> - Константин Циолковский</a:t>
            </a:r>
          </a:p>
          <a:p>
            <a:r>
              <a:rPr lang="en-US" sz="1000" dirty="0">
                <a:solidFill>
                  <a:schemeClr val="bg1"/>
                </a:solidFill>
                <a:hlinkClick r:id="rId39"/>
              </a:rPr>
              <a:t>http://ufo-new.ru/uploads/posts/2010-06/1275810492_cialkovskyi_3.jpg</a:t>
            </a:r>
            <a:r>
              <a:rPr lang="ru-RU" sz="1000" dirty="0">
                <a:solidFill>
                  <a:schemeClr val="bg1"/>
                </a:solidFill>
              </a:rPr>
              <a:t>  - Константин Циолковский</a:t>
            </a:r>
            <a:endParaRPr lang="en-US" sz="1000" dirty="0">
              <a:solidFill>
                <a:schemeClr val="bg1"/>
              </a:solidFill>
            </a:endParaRPr>
          </a:p>
          <a:p>
            <a:r>
              <a:rPr lang="en-US" sz="1000" dirty="0">
                <a:solidFill>
                  <a:schemeClr val="bg1"/>
                </a:solidFill>
                <a:hlinkClick r:id="rId40"/>
              </a:rPr>
              <a:t>http://esotheric.narod.ru/mp3/MusicVselenoy.mp3</a:t>
            </a:r>
            <a:r>
              <a:rPr lang="en-US" sz="1000" dirty="0">
                <a:solidFill>
                  <a:schemeClr val="bg1"/>
                </a:solidFill>
              </a:rPr>
              <a:t> - </a:t>
            </a:r>
            <a:r>
              <a:rPr lang="ru-RU" sz="1000" dirty="0">
                <a:solidFill>
                  <a:schemeClr val="bg1"/>
                </a:solidFill>
              </a:rPr>
              <a:t>«Музыка Вселенной</a:t>
            </a:r>
            <a:r>
              <a:rPr lang="ru-RU" sz="1000" dirty="0" smtClean="0">
                <a:solidFill>
                  <a:schemeClr val="bg1"/>
                </a:solidFill>
              </a:rPr>
              <a:t>»</a:t>
            </a:r>
            <a:endParaRPr lang="en-US" sz="1000" dirty="0" smtClean="0">
              <a:solidFill>
                <a:schemeClr val="bg1"/>
              </a:solidFill>
            </a:endParaRPr>
          </a:p>
          <a:p>
            <a:r>
              <a:rPr lang="en-US" sz="1000" dirty="0" smtClean="0">
                <a:solidFill>
                  <a:schemeClr val="bg1"/>
                </a:solidFill>
                <a:hlinkClick r:id="rId39"/>
              </a:rPr>
              <a:t>12</a:t>
            </a:r>
            <a:r>
              <a:rPr lang="ru-RU" sz="1000" dirty="0" smtClean="0">
                <a:solidFill>
                  <a:schemeClr val="bg1"/>
                </a:solidFill>
                <a:hlinkClick r:id="rId39"/>
              </a:rPr>
              <a:t>. Уроки физики 7-11 классы. Современная школа. З.В.Александрова, Москва «Планета», 2013. </a:t>
            </a:r>
          </a:p>
          <a:p>
            <a:endParaRPr lang="ru-RU" sz="1000" dirty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endParaRPr lang="en-US" sz="1000" dirty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  <a:p>
            <a:endParaRPr lang="ru-RU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099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100</a:t>
            </a:r>
          </a:p>
        </p:txBody>
      </p:sp>
      <p:sp>
        <p:nvSpPr>
          <p:cNvPr id="4" name="Стрелка влево 3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 rot="5400000">
            <a:off x="4666617" y="-1706177"/>
            <a:ext cx="1849408" cy="6215106"/>
          </a:xfrm>
          <a:prstGeom prst="wedgeRoundRectCallout">
            <a:avLst>
              <a:gd name="adj1" fmla="val -17415"/>
              <a:gd name="adj2" fmla="val 70603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4" name="Стрелка влево 13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755650" y="6642100"/>
            <a:ext cx="1465263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http://edu-teacherzv.ucoz.ru</a:t>
            </a:r>
            <a:endParaRPr lang="ru-RU" sz="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110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2771775" y="765175"/>
            <a:ext cx="56880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Как назывался космический корабль, на котором Ю. Гагарин совершил первый полёт в космос? </a:t>
            </a:r>
          </a:p>
        </p:txBody>
      </p:sp>
      <p:grpSp>
        <p:nvGrpSpPr>
          <p:cNvPr id="3" name="Группа 18"/>
          <p:cNvGrpSpPr>
            <a:grpSpLocks/>
          </p:cNvGrpSpPr>
          <p:nvPr/>
        </p:nvGrpSpPr>
        <p:grpSpPr bwMode="auto">
          <a:xfrm>
            <a:off x="250825" y="2636838"/>
            <a:ext cx="8893175" cy="3140075"/>
            <a:chOff x="251520" y="2708860"/>
            <a:chExt cx="8892480" cy="3138877"/>
          </a:xfrm>
        </p:grpSpPr>
        <p:sp>
          <p:nvSpPr>
            <p:cNvPr id="4113" name="TextBox 17"/>
            <p:cNvSpPr txBox="1">
              <a:spLocks noChangeArrowheads="1"/>
            </p:cNvSpPr>
            <p:nvPr/>
          </p:nvSpPr>
          <p:spPr bwMode="auto">
            <a:xfrm>
              <a:off x="3780331" y="2708860"/>
              <a:ext cx="5363669" cy="3138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12 апреля весь мир отмечает День авиации и космонавтики (Space Probe Day). </a:t>
              </a:r>
            </a:p>
            <a:p>
              <a:r>
                <a:rPr lang="ru-RU">
                  <a:solidFill>
                    <a:schemeClr val="bg1"/>
                  </a:solidFill>
                </a:rPr>
                <a:t>Это особенный день — день триумфа науки и всех тех, кто сегодня трудится в космической отрасли. Именно в этот день в 1961 году Юрий Гагарин на космическом корабле «Восток» впервые в мире совершил орбитальный облет Земли, открыв эпоху пилотируемых космических полетов... </a:t>
              </a:r>
              <a:endParaRPr lang="en-US">
                <a:solidFill>
                  <a:schemeClr val="bg1"/>
                </a:solidFill>
              </a:endParaRPr>
            </a:p>
            <a:p>
              <a:r>
                <a:rPr lang="ru-RU">
                  <a:solidFill>
                    <a:schemeClr val="bg1"/>
                  </a:solidFill>
                </a:rPr>
                <a:t>Он сказал "Поехали!“, и началась новая эра в истории человечества.</a:t>
              </a:r>
            </a:p>
          </p:txBody>
        </p:sp>
        <p:pic>
          <p:nvPicPr>
            <p:cNvPr id="4114" name="Picture 1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1520" y="2780928"/>
              <a:ext cx="3456809" cy="2736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1268760"/>
            <a:ext cx="906017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200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 rot="5400000">
            <a:off x="4666617" y="-1706177"/>
            <a:ext cx="1849408" cy="6215106"/>
          </a:xfrm>
          <a:prstGeom prst="wedgeRoundRectCallout">
            <a:avLst>
              <a:gd name="adj1" fmla="val -17835"/>
              <a:gd name="adj2" fmla="val 71064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650" y="6642100"/>
            <a:ext cx="1465263" cy="2159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http://edu-teacherzv.ucoz.ru</a:t>
            </a:r>
            <a:endParaRPr lang="ru-RU" sz="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Стрелка влево 13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9" name="Стрелка влево 18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5133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35" name="Прямоугольник 15"/>
          <p:cNvSpPr>
            <a:spLocks noChangeArrowheads="1"/>
          </p:cNvSpPr>
          <p:nvPr/>
        </p:nvSpPr>
        <p:spPr bwMode="auto">
          <a:xfrm>
            <a:off x="2627313" y="981075"/>
            <a:ext cx="62658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Кто является основоположником</a:t>
            </a:r>
          </a:p>
          <a:p>
            <a:pPr algn="ctr"/>
            <a:r>
              <a:rPr lang="ru-RU" sz="2000" b="1">
                <a:solidFill>
                  <a:schemeClr val="bg1"/>
                </a:solidFill>
              </a:rPr>
              <a:t> космонавтики?</a:t>
            </a:r>
          </a:p>
        </p:txBody>
      </p:sp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179388" y="2636838"/>
            <a:ext cx="8964612" cy="3140075"/>
            <a:chOff x="179388" y="2636838"/>
            <a:chExt cx="8964612" cy="3140075"/>
          </a:xfrm>
        </p:grpSpPr>
        <p:sp>
          <p:nvSpPr>
            <p:cNvPr id="5137" name="Прямоугольник 16"/>
            <p:cNvSpPr>
              <a:spLocks noChangeArrowheads="1"/>
            </p:cNvSpPr>
            <p:nvPr/>
          </p:nvSpPr>
          <p:spPr bwMode="auto">
            <a:xfrm>
              <a:off x="4354513" y="2636838"/>
              <a:ext cx="4789487" cy="3140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Первым, кто попытался представить практическую сторону освоения космоса, стал скромный учитель из Калуги Константин Эдуардович Циолковский. Космические полеты и дирижаблестроение были главными проблемами, которым он посвятил свою жизнь. Его исследования впервые показали возможность достижения космических скоростей, доказав осуществимость межпланетных полетов.</a:t>
              </a:r>
            </a:p>
          </p:txBody>
        </p:sp>
        <p:pic>
          <p:nvPicPr>
            <p:cNvPr id="5138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9388" y="2708275"/>
              <a:ext cx="4191000" cy="2952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6147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ая прямоугольная выноска 7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9155"/>
              <a:gd name="adj2" fmla="val 6939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6151" name="TextBox 15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300</a:t>
            </a:r>
          </a:p>
        </p:txBody>
      </p:sp>
      <p:sp>
        <p:nvSpPr>
          <p:cNvPr id="18" name="Стрелка влево 17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21" name="Стрелка влево 20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6158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9" name="Прямоугольник 12"/>
          <p:cNvSpPr>
            <a:spLocks noChangeArrowheads="1"/>
          </p:cNvSpPr>
          <p:nvPr/>
        </p:nvSpPr>
        <p:spPr bwMode="auto">
          <a:xfrm>
            <a:off x="2627313" y="908050"/>
            <a:ext cx="56165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Кто был главным конструктором первого космического корабля?</a:t>
            </a:r>
          </a:p>
        </p:txBody>
      </p:sp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179388" y="2708275"/>
            <a:ext cx="8785225" cy="3186113"/>
            <a:chOff x="179710" y="2708473"/>
            <a:chExt cx="8785225" cy="3186113"/>
          </a:xfrm>
        </p:grpSpPr>
        <p:pic>
          <p:nvPicPr>
            <p:cNvPr id="6161" name="Picture 1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9710" y="2708473"/>
              <a:ext cx="3960812" cy="2959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2" name="Прямоугольник 16"/>
            <p:cNvSpPr>
              <a:spLocks noChangeArrowheads="1"/>
            </p:cNvSpPr>
            <p:nvPr/>
          </p:nvSpPr>
          <p:spPr bwMode="auto">
            <a:xfrm>
              <a:off x="4211960" y="2781498"/>
              <a:ext cx="4752975" cy="3113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Сергей Павлович Королев известен всему миру как главный конструктор космической ракеты, первого спутника Земли и космического корабля, на котором совершил первый полет в космос первый гражданин Земли — Юрий Алексеевич Гагарин. Сергей Павлович Королев (1906 -1966) - российский ученый и конструктор. Под его руководством были созданы баллистические и геофизические ракеты.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400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9155"/>
              <a:gd name="adj2" fmla="val 6911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979613" y="5229225"/>
            <a:ext cx="2879725" cy="2873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6" name="TextBox 17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4" name="Стрелка влево 13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9" name="Стрелка влево 18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7182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84" name="Прямоугольник 16"/>
          <p:cNvSpPr>
            <a:spLocks noChangeArrowheads="1"/>
          </p:cNvSpPr>
          <p:nvPr/>
        </p:nvSpPr>
        <p:spPr bwMode="auto">
          <a:xfrm>
            <a:off x="2771775" y="981075"/>
            <a:ext cx="56880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Отец русской авиации, выдающийся русский учёный, создатель аэродинамики как науки. Кто это? </a:t>
            </a:r>
          </a:p>
        </p:txBody>
      </p:sp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250825" y="2565400"/>
            <a:ext cx="8893175" cy="3213100"/>
            <a:chOff x="250825" y="2565400"/>
            <a:chExt cx="8893175" cy="3213100"/>
          </a:xfrm>
        </p:grpSpPr>
        <p:sp>
          <p:nvSpPr>
            <p:cNvPr id="7186" name="Прямоугольник 17"/>
            <p:cNvSpPr>
              <a:spLocks noChangeArrowheads="1"/>
            </p:cNvSpPr>
            <p:nvPr/>
          </p:nvSpPr>
          <p:spPr bwMode="auto">
            <a:xfrm>
              <a:off x="4103688" y="2565400"/>
              <a:ext cx="5040312" cy="3138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"Человек не имеет крыльев и по отношению веса своего тела к весу мускулов в 72 раза слабее птицы... Но я думаю, что он полетит, опираясь не на силу своих мускулов, а на силу своего разума". Эти слова принадлежат Н.Е. Жуковскому, "отцу русской авиации". Они были сказаны в 1898 году и стали пророческими. С помощью разума человек не только научился летать, но и превзошел птиц по скорости, дальности и высоте полета...</a:t>
              </a:r>
            </a:p>
          </p:txBody>
        </p:sp>
        <p:pic>
          <p:nvPicPr>
            <p:cNvPr id="7187" name="Picture 2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708275"/>
              <a:ext cx="3744913" cy="307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215900" y="2565400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5" name="TextBox 15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pic>
        <p:nvPicPr>
          <p:cNvPr id="8196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100</a:t>
            </a:r>
          </a:p>
        </p:txBody>
      </p:sp>
      <p:sp>
        <p:nvSpPr>
          <p:cNvPr id="18" name="Стрелка влево 17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21" name="Стрелка влево 20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8203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19"/>
          <p:cNvGrpSpPr>
            <a:grpSpLocks/>
          </p:cNvGrpSpPr>
          <p:nvPr/>
        </p:nvGrpSpPr>
        <p:grpSpPr bwMode="auto">
          <a:xfrm>
            <a:off x="250825" y="2708275"/>
            <a:ext cx="8893175" cy="3170238"/>
            <a:chOff x="250825" y="2708275"/>
            <a:chExt cx="8893175" cy="3170744"/>
          </a:xfrm>
        </p:grpSpPr>
        <p:sp>
          <p:nvSpPr>
            <p:cNvPr id="8209" name="Прямоугольник 19"/>
            <p:cNvSpPr>
              <a:spLocks noChangeArrowheads="1"/>
            </p:cNvSpPr>
            <p:nvPr/>
          </p:nvSpPr>
          <p:spPr bwMode="auto">
            <a:xfrm>
              <a:off x="4356100" y="2708920"/>
              <a:ext cx="4787900" cy="31700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Галилей доказал, что Земля вращается вокруг Солнца и не является центром Вселенной.</a:t>
              </a:r>
              <a:r>
                <a:rPr lang="en-US">
                  <a:solidFill>
                    <a:schemeClr val="bg1"/>
                  </a:solidFill>
                </a:rPr>
                <a:t> </a:t>
              </a:r>
              <a:r>
                <a:rPr lang="ru-RU">
                  <a:solidFill>
                    <a:schemeClr val="bg1"/>
                  </a:solidFill>
                </a:rPr>
                <a:t>Он  изобрел первый оптический телескоп. Основа этого прибора – комбинация оптических стекол. Галилей собрал несколько телескопов, наилучший из телескопов давал увеличение в 33 раза. С помощью этих самодельных приборов Галилей сделал великие открытия. </a:t>
              </a:r>
            </a:p>
            <a:p>
              <a:endParaRPr lang="ru-RU" sz="2000">
                <a:solidFill>
                  <a:schemeClr val="bg1"/>
                </a:solidFill>
              </a:endParaRPr>
            </a:p>
          </p:txBody>
        </p:sp>
        <p:pic>
          <p:nvPicPr>
            <p:cNvPr id="8210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50825" y="2708275"/>
              <a:ext cx="4032250" cy="3024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" name="Скругленная прямоугольная выноска 13"/>
          <p:cNvSpPr/>
          <p:nvPr/>
        </p:nvSpPr>
        <p:spPr>
          <a:xfrm rot="5400000">
            <a:off x="4924239" y="-2047489"/>
            <a:ext cx="1849407" cy="6215106"/>
          </a:xfrm>
          <a:prstGeom prst="wedgeRoundRectCallout">
            <a:avLst>
              <a:gd name="adj1" fmla="val -17742"/>
              <a:gd name="adj2" fmla="val 6897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8208" name="Rectangle 27"/>
          <p:cNvSpPr>
            <a:spLocks noChangeArrowheads="1"/>
          </p:cNvSpPr>
          <p:nvPr/>
        </p:nvSpPr>
        <p:spPr bwMode="auto">
          <a:xfrm>
            <a:off x="2916238" y="404813"/>
            <a:ext cx="57213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 </a:t>
            </a:r>
            <a:r>
              <a:rPr lang="ru-RU" sz="2000">
                <a:solidFill>
                  <a:schemeClr val="bg1"/>
                </a:solidFill>
              </a:rPr>
              <a:t>Итальянский ученый, доказавший с помощью </a:t>
            </a:r>
          </a:p>
          <a:p>
            <a:r>
              <a:rPr lang="ru-RU" sz="2000">
                <a:solidFill>
                  <a:schemeClr val="bg1"/>
                </a:solidFill>
              </a:rPr>
              <a:t>своего изобретения, что Земля вращается </a:t>
            </a:r>
          </a:p>
          <a:p>
            <a:r>
              <a:rPr lang="ru-RU" sz="2000">
                <a:solidFill>
                  <a:schemeClr val="bg1"/>
                </a:solidFill>
              </a:rPr>
              <a:t>не только вокруг Солнца, но и вокруг </a:t>
            </a:r>
          </a:p>
          <a:p>
            <a:r>
              <a:rPr lang="ru-RU" sz="2000">
                <a:solidFill>
                  <a:schemeClr val="bg1"/>
                </a:solidFill>
              </a:rPr>
              <a:t>собственной оси.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ая прямоугольная выноска 13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7742"/>
              <a:gd name="adj2" fmla="val 6897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pic>
        <p:nvPicPr>
          <p:cNvPr id="9221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200</a:t>
            </a: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9228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9" name="TextBox 16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31" name="Прямоугольник 12"/>
          <p:cNvSpPr>
            <a:spLocks noChangeArrowheads="1"/>
          </p:cNvSpPr>
          <p:nvPr/>
        </p:nvSpPr>
        <p:spPr bwMode="auto">
          <a:xfrm>
            <a:off x="2700338" y="836613"/>
            <a:ext cx="55435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Назовите место, где находится взлетная площадка, с которой стартовали первые космические корабли.</a:t>
            </a:r>
          </a:p>
        </p:txBody>
      </p: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179388" y="2492375"/>
            <a:ext cx="8713787" cy="3416300"/>
            <a:chOff x="179388" y="2492375"/>
            <a:chExt cx="8713787" cy="3416300"/>
          </a:xfrm>
        </p:grpSpPr>
        <p:sp>
          <p:nvSpPr>
            <p:cNvPr id="9233" name="Прямоугольник 16"/>
            <p:cNvSpPr>
              <a:spLocks noChangeArrowheads="1"/>
            </p:cNvSpPr>
            <p:nvPr/>
          </p:nvSpPr>
          <p:spPr bwMode="auto">
            <a:xfrm>
              <a:off x="3814763" y="2492375"/>
              <a:ext cx="5078412" cy="341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Космодром «Байконур» — первый и крупнейший в мире космодром, расположен на территории Казахстана, недалеко от поселка Тюратам. С космодрома «Байконур» был осуществлён запуск первого искусственного спутника Земли и первый полёт человека в космос, запускались космические корабли серий «Восток», «Восход», «Союз», орбитальные станции «Салют», «Мир», система многоразового использования «Энергия» — «Буран», межпланетные космические аппараты, ИСЗ.</a:t>
              </a:r>
            </a:p>
          </p:txBody>
        </p:sp>
        <p:pic>
          <p:nvPicPr>
            <p:cNvPr id="9234" name="Picture 2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9388" y="2708275"/>
              <a:ext cx="3600450" cy="303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7" descr="C:\Documents and Settings\Aida\Рабочий стол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513"/>
            <a:ext cx="22193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3568" y="1268760"/>
            <a:ext cx="906017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300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 rot="5400000">
            <a:off x="4522601" y="-1706177"/>
            <a:ext cx="1849408" cy="6215106"/>
          </a:xfrm>
          <a:prstGeom prst="wedgeRoundRectCallout">
            <a:avLst>
              <a:gd name="adj1" fmla="val -18684"/>
              <a:gd name="adj2" fmla="val 69112"/>
              <a:gd name="adj3" fmla="val 16667"/>
            </a:avLst>
          </a:prstGeom>
          <a:solidFill>
            <a:srgbClr val="FFC000">
              <a:alpha val="8000"/>
            </a:srgbClr>
          </a:solidFill>
          <a:ln>
            <a:gradFill>
              <a:gsLst>
                <a:gs pos="0">
                  <a:srgbClr val="FF3399"/>
                </a:gs>
                <a:gs pos="25000">
                  <a:srgbClr val="FF6633"/>
                </a:gs>
                <a:gs pos="50000">
                  <a:srgbClr val="FFFF00"/>
                </a:gs>
                <a:gs pos="75000">
                  <a:srgbClr val="01A78F"/>
                </a:gs>
                <a:gs pos="100000">
                  <a:srgbClr val="3366FF"/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         </a:t>
            </a:r>
          </a:p>
        </p:txBody>
      </p:sp>
      <p:sp>
        <p:nvSpPr>
          <p:cNvPr id="10247" name="TextBox 13"/>
          <p:cNvSpPr txBox="1">
            <a:spLocks noChangeArrowheads="1"/>
          </p:cNvSpPr>
          <p:nvPr/>
        </p:nvSpPr>
        <p:spPr bwMode="auto">
          <a:xfrm>
            <a:off x="755650" y="6642100"/>
            <a:ext cx="1465263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solidFill>
                  <a:schemeClr val="bg1"/>
                </a:solidFill>
              </a:rPr>
              <a:t>http://edu-teacherzv.ucoz.ru</a:t>
            </a:r>
            <a:endParaRPr lang="ru-RU" sz="800">
              <a:solidFill>
                <a:schemeClr val="bg1"/>
              </a:solidFill>
            </a:endParaRPr>
          </a:p>
        </p:txBody>
      </p:sp>
      <p:sp>
        <p:nvSpPr>
          <p:cNvPr id="15" name="Стрелка влево 14">
            <a:hlinkClick r:id="rId3" action="ppaction://hlinksldjump"/>
          </p:cNvPr>
          <p:cNvSpPr/>
          <p:nvPr/>
        </p:nvSpPr>
        <p:spPr>
          <a:xfrm>
            <a:off x="1258888" y="6092825"/>
            <a:ext cx="928687" cy="357188"/>
          </a:xfrm>
          <a:prstGeom prst="leftArrow">
            <a:avLst>
              <a:gd name="adj1" fmla="val 53638"/>
              <a:gd name="adj2" fmla="val 108514"/>
            </a:avLst>
          </a:prstGeom>
          <a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0" y="6092825"/>
            <a:ext cx="1398588" cy="3079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Игровое поле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7667625" y="6092825"/>
            <a:ext cx="1476375" cy="357188"/>
            <a:chOff x="7596336" y="4004419"/>
            <a:chExt cx="928688" cy="357832"/>
          </a:xfrm>
        </p:grpSpPr>
        <p:sp>
          <p:nvSpPr>
            <p:cNvPr id="18" name="Стрелка влево 17">
              <a:hlinkClick r:id="rId3" action="ppaction://hlinksldjump"/>
            </p:cNvPr>
            <p:cNvSpPr/>
            <p:nvPr/>
          </p:nvSpPr>
          <p:spPr>
            <a:xfrm>
              <a:off x="7596336" y="4004419"/>
              <a:ext cx="928688" cy="357832"/>
            </a:xfrm>
            <a:prstGeom prst="leftArrow">
              <a:avLst>
                <a:gd name="adj1" fmla="val 82895"/>
                <a:gd name="adj2" fmla="val 0"/>
              </a:avLst>
            </a:prstGeom>
            <a:blipFill>
              <a:blip r:embed="rId4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7799050" y="4004419"/>
              <a:ext cx="456355" cy="3085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Ответ </a:t>
              </a:r>
            </a:p>
          </p:txBody>
        </p:sp>
      </p:grpSp>
      <p:pic>
        <p:nvPicPr>
          <p:cNvPr id="10253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4213" y="1557338"/>
            <a:ext cx="76676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5" descr="C:\Documents and Settings\Aida\Рабочий стол\gallery_2_377_30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650" y="1916113"/>
            <a:ext cx="7667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07950" y="2492375"/>
            <a:ext cx="8928100" cy="3457575"/>
          </a:xfrm>
          <a:prstGeom prst="rect">
            <a:avLst/>
          </a:prstGeom>
          <a:solidFill>
            <a:schemeClr val="accent5">
              <a:lumMod val="75000"/>
              <a:alpha val="4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256" name="Прямоугольник 13"/>
          <p:cNvSpPr>
            <a:spLocks noChangeArrowheads="1"/>
          </p:cNvSpPr>
          <p:nvPr/>
        </p:nvSpPr>
        <p:spPr bwMode="auto">
          <a:xfrm>
            <a:off x="2555875" y="836613"/>
            <a:ext cx="58324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</a:rPr>
              <a:t>Как назывался  американский космический корабль, совершивший первый </a:t>
            </a:r>
            <a:endParaRPr lang="en-US" sz="2000" b="1">
              <a:solidFill>
                <a:schemeClr val="bg1"/>
              </a:solidFill>
            </a:endParaRPr>
          </a:p>
          <a:p>
            <a:pPr algn="ctr"/>
            <a:r>
              <a:rPr lang="ru-RU" sz="2000" b="1">
                <a:solidFill>
                  <a:schemeClr val="bg1"/>
                </a:solidFill>
              </a:rPr>
              <a:t>советско-американский совместный полёт? </a:t>
            </a:r>
          </a:p>
        </p:txBody>
      </p:sp>
      <p:grpSp>
        <p:nvGrpSpPr>
          <p:cNvPr id="3" name="Группа 16"/>
          <p:cNvGrpSpPr>
            <a:grpSpLocks/>
          </p:cNvGrpSpPr>
          <p:nvPr/>
        </p:nvGrpSpPr>
        <p:grpSpPr bwMode="auto">
          <a:xfrm>
            <a:off x="179388" y="2708275"/>
            <a:ext cx="8964612" cy="2967038"/>
            <a:chOff x="179388" y="2708275"/>
            <a:chExt cx="8964612" cy="2967038"/>
          </a:xfrm>
        </p:grpSpPr>
        <p:sp>
          <p:nvSpPr>
            <p:cNvPr id="10258" name="Прямоугольник 16"/>
            <p:cNvSpPr>
              <a:spLocks noChangeArrowheads="1"/>
            </p:cNvSpPr>
            <p:nvPr/>
          </p:nvSpPr>
          <p:spPr bwMode="auto">
            <a:xfrm>
              <a:off x="4211638" y="2708275"/>
              <a:ext cx="4932362" cy="2862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>
                  <a:solidFill>
                    <a:schemeClr val="bg1"/>
                  </a:solidFill>
                </a:rPr>
                <a:t>15 июля с Байконура стартовал «Союз-19» с экипажем в составе А.А. Леонова и В.Н. Кубасова, а несколько часов спустя в США — корабль «Аполлон» с экипажем Томаса Стаффорда, Вэнса Брандта и Доналда Слейтона. 17 июля 1975 года в 19 часов 12 минут 10 секунд московского времени состоялась стыковка кораблей. Проект «Союз-Аполлон» остался яркой вехой в истории советско-американских отношений.</a:t>
              </a:r>
            </a:p>
          </p:txBody>
        </p:sp>
        <p:pic>
          <p:nvPicPr>
            <p:cNvPr id="10259" name="Picture 2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79388" y="2708275"/>
              <a:ext cx="4032250" cy="2967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1748</Words>
  <Application>Microsoft Office PowerPoint</Application>
  <PresentationFormat>Экран (4:3)</PresentationFormat>
  <Paragraphs>215</Paragraphs>
  <Slides>21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2</cp:revision>
  <dcterms:modified xsi:type="dcterms:W3CDTF">2014-10-15T19:05:39Z</dcterms:modified>
</cp:coreProperties>
</file>